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63" r:id="rId2"/>
    <p:sldId id="259" r:id="rId3"/>
    <p:sldId id="267" r:id="rId4"/>
    <p:sldId id="256" r:id="rId5"/>
    <p:sldId id="268" r:id="rId6"/>
    <p:sldId id="257" r:id="rId7"/>
    <p:sldId id="270" r:id="rId8"/>
    <p:sldId id="265" r:id="rId9"/>
    <p:sldId id="262" r:id="rId10"/>
    <p:sldId id="269" r:id="rId11"/>
    <p:sldId id="266" r:id="rId12"/>
    <p:sldId id="260" r:id="rId13"/>
    <p:sldId id="264" r:id="rId14"/>
    <p:sldId id="26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51459" autoAdjust="0"/>
  </p:normalViewPr>
  <p:slideViewPr>
    <p:cSldViewPr snapToGrid="0">
      <p:cViewPr>
        <p:scale>
          <a:sx n="70" d="100"/>
          <a:sy n="70" d="100"/>
        </p:scale>
        <p:origin x="536" y="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9A8739-E25F-439C-BD13-6BB86EFEA662}" type="datetimeFigureOut">
              <a:rPr lang="en-US" smtClean="0"/>
              <a:t>4/7/2018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2AF25-DE8B-4B81-83B0-A467A7F36394}" type="slidenum">
              <a:rPr lang="en-US" smtClean="0"/>
              <a:t>‹#›</a:t>
            </a:fld>
            <a:endParaRPr lang="en-US"/>
          </a:p>
        </p:txBody>
      </p:sp>
    </p:spTree>
    <p:extLst>
      <p:ext uri="{BB962C8B-B14F-4D97-AF65-F5344CB8AC3E}">
        <p14:creationId xmlns:p14="http://schemas.microsoft.com/office/powerpoint/2010/main" val="3965707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slide - </a:t>
            </a:r>
          </a:p>
        </p:txBody>
      </p:sp>
      <p:sp>
        <p:nvSpPr>
          <p:cNvPr id="4" name="Slide Number Placeholder 3"/>
          <p:cNvSpPr>
            <a:spLocks noGrp="1"/>
          </p:cNvSpPr>
          <p:nvPr>
            <p:ph type="sldNum" sz="quarter" idx="10"/>
          </p:nvPr>
        </p:nvSpPr>
        <p:spPr/>
        <p:txBody>
          <a:bodyPr/>
          <a:lstStyle/>
          <a:p>
            <a:fld id="{6DB2AF25-DE8B-4B81-83B0-A467A7F36394}" type="slidenum">
              <a:rPr lang="en-US" smtClean="0"/>
              <a:t>1</a:t>
            </a:fld>
            <a:endParaRPr lang="en-US"/>
          </a:p>
        </p:txBody>
      </p:sp>
    </p:spTree>
    <p:extLst>
      <p:ext uri="{BB962C8B-B14F-4D97-AF65-F5344CB8AC3E}">
        <p14:creationId xmlns:p14="http://schemas.microsoft.com/office/powerpoint/2010/main" val="3300217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cleansing - I had to take " Pleasant Hill Baptist Church (517 Baldwin Avenue) from 6:30 PM-8:00 PM." (which was in the original data set) and turn it into "517+baldwin+avenue,+Charlotte,+NC" in order to build a geocoding request from Google. I used Google geocoding to x.</a:t>
            </a:r>
          </a:p>
        </p:txBody>
      </p:sp>
      <p:sp>
        <p:nvSpPr>
          <p:cNvPr id="4" name="Slide Number Placeholder 3"/>
          <p:cNvSpPr>
            <a:spLocks noGrp="1"/>
          </p:cNvSpPr>
          <p:nvPr>
            <p:ph type="sldNum" sz="quarter" idx="10"/>
          </p:nvPr>
        </p:nvSpPr>
        <p:spPr/>
        <p:txBody>
          <a:bodyPr/>
          <a:lstStyle/>
          <a:p>
            <a:fld id="{6DB2AF25-DE8B-4B81-83B0-A467A7F36394}" type="slidenum">
              <a:rPr lang="en-US" smtClean="0"/>
              <a:t>12</a:t>
            </a:fld>
            <a:endParaRPr lang="en-US"/>
          </a:p>
        </p:txBody>
      </p:sp>
    </p:spTree>
    <p:extLst>
      <p:ext uri="{BB962C8B-B14F-4D97-AF65-F5344CB8AC3E}">
        <p14:creationId xmlns:p14="http://schemas.microsoft.com/office/powerpoint/2010/main" val="275678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Shootings over time show us x. In order to get this data we used the X method.</a:t>
            </a:r>
          </a:p>
        </p:txBody>
      </p:sp>
      <p:sp>
        <p:nvSpPr>
          <p:cNvPr id="4" name="Slide Number Placeholder 3"/>
          <p:cNvSpPr>
            <a:spLocks noGrp="1"/>
          </p:cNvSpPr>
          <p:nvPr>
            <p:ph type="sldNum" sz="quarter" idx="10"/>
          </p:nvPr>
        </p:nvSpPr>
        <p:spPr/>
        <p:txBody>
          <a:bodyPr/>
          <a:lstStyle/>
          <a:p>
            <a:fld id="{6DB2AF25-DE8B-4B81-83B0-A467A7F36394}" type="slidenum">
              <a:rPr lang="en-US" smtClean="0"/>
              <a:t>13</a:t>
            </a:fld>
            <a:endParaRPr lang="en-US"/>
          </a:p>
        </p:txBody>
      </p:sp>
    </p:spTree>
    <p:extLst>
      <p:ext uri="{BB962C8B-B14F-4D97-AF65-F5344CB8AC3E}">
        <p14:creationId xmlns:p14="http://schemas.microsoft.com/office/powerpoint/2010/main" val="1873524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2AF25-DE8B-4B81-83B0-A467A7F36394}" type="slidenum">
              <a:rPr lang="en-US" smtClean="0"/>
              <a:t>14</a:t>
            </a:fld>
            <a:endParaRPr lang="en-US"/>
          </a:p>
        </p:txBody>
      </p:sp>
    </p:spTree>
    <p:extLst>
      <p:ext uri="{BB962C8B-B14F-4D97-AF65-F5344CB8AC3E}">
        <p14:creationId xmlns:p14="http://schemas.microsoft.com/office/powerpoint/2010/main" val="217705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Pose Questions:</a:t>
            </a:r>
          </a:p>
          <a:p>
            <a:endParaRPr lang="en-US" dirty="0"/>
          </a:p>
          <a:p>
            <a:r>
              <a:rPr lang="en-US" dirty="0"/>
              <a:t>Does anyone remember why there were protests in and around Charlotte in September of 2016?</a:t>
            </a:r>
          </a:p>
          <a:p>
            <a:endParaRPr lang="en-US" dirty="0"/>
          </a:p>
          <a:p>
            <a:r>
              <a:rPr lang="en-US" dirty="0"/>
              <a:t>Yes! Keith Lamont Scott was shot by CMPD officers sparking city wide protests and nationwide media attention. </a:t>
            </a:r>
          </a:p>
          <a:p>
            <a:endParaRPr lang="en-US" dirty="0"/>
          </a:p>
          <a:p>
            <a:endParaRPr lang="en-US" dirty="0"/>
          </a:p>
        </p:txBody>
      </p:sp>
      <p:sp>
        <p:nvSpPr>
          <p:cNvPr id="4" name="Slide Number Placeholder 3"/>
          <p:cNvSpPr>
            <a:spLocks noGrp="1"/>
          </p:cNvSpPr>
          <p:nvPr>
            <p:ph type="sldNum" sz="quarter" idx="10"/>
          </p:nvPr>
        </p:nvSpPr>
        <p:spPr/>
        <p:txBody>
          <a:bodyPr/>
          <a:lstStyle/>
          <a:p>
            <a:fld id="{6DB2AF25-DE8B-4B81-83B0-A467A7F36394}" type="slidenum">
              <a:rPr lang="en-US" smtClean="0"/>
              <a:t>2</a:t>
            </a:fld>
            <a:endParaRPr lang="en-US"/>
          </a:p>
        </p:txBody>
      </p:sp>
    </p:spTree>
    <p:extLst>
      <p:ext uri="{BB962C8B-B14F-4D97-AF65-F5344CB8AC3E}">
        <p14:creationId xmlns:p14="http://schemas.microsoft.com/office/powerpoint/2010/main" val="722158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Pose Questions:</a:t>
            </a:r>
          </a:p>
          <a:p>
            <a:endParaRPr lang="en-US" dirty="0"/>
          </a:p>
          <a:p>
            <a:r>
              <a:rPr lang="en-US" dirty="0"/>
              <a:t>Do you guys believe the crime rate increases or decreases with age?</a:t>
            </a:r>
          </a:p>
          <a:p>
            <a:r>
              <a:rPr lang="en-US" dirty="0"/>
              <a:t>Do you think Charlotte is consistent with the US police involved shootings overall?</a:t>
            </a:r>
          </a:p>
          <a:p>
            <a:r>
              <a:rPr lang="en-US" dirty="0"/>
              <a:t>Do you believe wealthy neighborhoods are safer?</a:t>
            </a:r>
          </a:p>
          <a:p>
            <a:r>
              <a:rPr lang="en-US" dirty="0"/>
              <a:t>Do you believe areas where police interaction within the community are safer?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DB2AF25-DE8B-4B81-83B0-A467A7F36394}" type="slidenum">
              <a:rPr lang="en-US" smtClean="0"/>
              <a:t>3</a:t>
            </a:fld>
            <a:endParaRPr lang="en-US"/>
          </a:p>
        </p:txBody>
      </p:sp>
    </p:spTree>
    <p:extLst>
      <p:ext uri="{BB962C8B-B14F-4D97-AF65-F5344CB8AC3E}">
        <p14:creationId xmlns:p14="http://schemas.microsoft.com/office/powerpoint/2010/main" val="2586326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of project and group members (done).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 what kind of data did we need (we needed all data around police shootings at a national level and Charlotte level. Where did we get it? (data.gov and Kaggle.com)</a:t>
            </a:r>
          </a:p>
          <a:p>
            <a:endParaRPr lang="en-US" dirty="0"/>
          </a:p>
          <a:p>
            <a:endParaRPr lang="en-US" dirty="0"/>
          </a:p>
          <a:p>
            <a:r>
              <a:rPr lang="en-US" dirty="0"/>
              <a:t>The increased police involved shootings nation wide sparked curiosity within our group to understand how Charlotte compared to the national average, but also to quantify the amount of police shootings where police outreach was robust. We pulled shooting (national and Charlotte level) data from Data.gov using Python to clean, structure and present our data for you tonight. Before we dove into the data we asked ourselves a </a:t>
            </a:r>
            <a:r>
              <a:rPr lang="en-US" dirty="0">
                <a:solidFill>
                  <a:srgbClr val="FFFF00"/>
                </a:solidFill>
              </a:rPr>
              <a:t>few questions</a:t>
            </a:r>
            <a:r>
              <a:rPr lang="en-US" dirty="0"/>
              <a:t>:</a:t>
            </a:r>
          </a:p>
          <a:p>
            <a:r>
              <a:rPr lang="en-US" dirty="0"/>
              <a:t>1.</a:t>
            </a:r>
          </a:p>
        </p:txBody>
      </p:sp>
      <p:sp>
        <p:nvSpPr>
          <p:cNvPr id="4" name="Slide Number Placeholder 3"/>
          <p:cNvSpPr>
            <a:spLocks noGrp="1"/>
          </p:cNvSpPr>
          <p:nvPr>
            <p:ph type="sldNum" sz="quarter" idx="10"/>
          </p:nvPr>
        </p:nvSpPr>
        <p:spPr/>
        <p:txBody>
          <a:bodyPr/>
          <a:lstStyle/>
          <a:p>
            <a:fld id="{6DB2AF25-DE8B-4B81-83B0-A467A7F36394}" type="slidenum">
              <a:rPr lang="en-US" smtClean="0"/>
              <a:t>4</a:t>
            </a:fld>
            <a:endParaRPr lang="en-US"/>
          </a:p>
        </p:txBody>
      </p:sp>
    </p:spTree>
    <p:extLst>
      <p:ext uri="{BB962C8B-B14F-4D97-AF65-F5344CB8AC3E}">
        <p14:creationId xmlns:p14="http://schemas.microsoft.com/office/powerpoint/2010/main" val="109777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compare stats at the national and Charlotte level so we pulled five concentration points with the data we had. The first is number of shootings by state. You can see that state X has the most followed by x. NC ranks in the top 10 at number x. The next is the victim’s weapon of choice. You can see guns far outweigh any other weapon of choice. The next is the victim’s gender. From the analysis we see male’s far outweigh females being shot. The net is victim’s race. Caucasians hold the title of being shot and killed the most, however when we compare to the national race demographic we find x. The final is victim’s age range. We didn’t expect this, but the age range of 31 – 40 was highest. The tools I used to prepare this data is x. </a:t>
            </a:r>
          </a:p>
        </p:txBody>
      </p:sp>
      <p:sp>
        <p:nvSpPr>
          <p:cNvPr id="4" name="Slide Number Placeholder 3"/>
          <p:cNvSpPr>
            <a:spLocks noGrp="1"/>
          </p:cNvSpPr>
          <p:nvPr>
            <p:ph type="sldNum" sz="quarter" idx="10"/>
          </p:nvPr>
        </p:nvSpPr>
        <p:spPr/>
        <p:txBody>
          <a:bodyPr/>
          <a:lstStyle/>
          <a:p>
            <a:fld id="{6DB2AF25-DE8B-4B81-83B0-A467A7F36394}" type="slidenum">
              <a:rPr lang="en-US" smtClean="0"/>
              <a:t>6</a:t>
            </a:fld>
            <a:endParaRPr lang="en-US"/>
          </a:p>
        </p:txBody>
      </p:sp>
    </p:spTree>
    <p:extLst>
      <p:ext uri="{BB962C8B-B14F-4D97-AF65-F5344CB8AC3E}">
        <p14:creationId xmlns:p14="http://schemas.microsoft.com/office/powerpoint/2010/main" val="3400274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answers our first question of how does Charlotte shootings by age compare to the national level? You can see that Charlotte shootings spike in the 20’s, but on a national level they max out in the 30s? </a:t>
            </a:r>
          </a:p>
        </p:txBody>
      </p:sp>
      <p:sp>
        <p:nvSpPr>
          <p:cNvPr id="4" name="Slide Number Placeholder 3"/>
          <p:cNvSpPr>
            <a:spLocks noGrp="1"/>
          </p:cNvSpPr>
          <p:nvPr>
            <p:ph type="sldNum" sz="quarter" idx="10"/>
          </p:nvPr>
        </p:nvSpPr>
        <p:spPr/>
        <p:txBody>
          <a:bodyPr/>
          <a:lstStyle/>
          <a:p>
            <a:fld id="{6DB2AF25-DE8B-4B81-83B0-A467A7F36394}" type="slidenum">
              <a:rPr lang="en-US" smtClean="0"/>
              <a:t>8</a:t>
            </a:fld>
            <a:endParaRPr lang="en-US"/>
          </a:p>
        </p:txBody>
      </p:sp>
    </p:spTree>
    <p:extLst>
      <p:ext uri="{BB962C8B-B14F-4D97-AF65-F5344CB8AC3E}">
        <p14:creationId xmlns:p14="http://schemas.microsoft.com/office/powerpoint/2010/main" val="1309979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a:t>
            </a:r>
            <a:r>
              <a:rPr lang="en-US" dirty="0" err="1"/>
              <a:t>anumations</a:t>
            </a:r>
            <a:endParaRPr lang="en-US" dirty="0"/>
          </a:p>
        </p:txBody>
      </p:sp>
      <p:sp>
        <p:nvSpPr>
          <p:cNvPr id="4" name="Slide Number Placeholder 3"/>
          <p:cNvSpPr>
            <a:spLocks noGrp="1"/>
          </p:cNvSpPr>
          <p:nvPr>
            <p:ph type="sldNum" sz="quarter" idx="10"/>
          </p:nvPr>
        </p:nvSpPr>
        <p:spPr/>
        <p:txBody>
          <a:bodyPr/>
          <a:lstStyle/>
          <a:p>
            <a:fld id="{6DB2AF25-DE8B-4B81-83B0-A467A7F36394}" type="slidenum">
              <a:rPr lang="en-US" smtClean="0"/>
              <a:t>9</a:t>
            </a:fld>
            <a:endParaRPr lang="en-US"/>
          </a:p>
        </p:txBody>
      </p:sp>
    </p:spTree>
    <p:extLst>
      <p:ext uri="{BB962C8B-B14F-4D97-AF65-F5344CB8AC3E}">
        <p14:creationId xmlns:p14="http://schemas.microsoft.com/office/powerpoint/2010/main" val="3160423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76 outreach events in the concentrated window. </a:t>
            </a:r>
          </a:p>
          <a:p>
            <a:r>
              <a:rPr lang="en-US" dirty="0"/>
              <a:t>There are 10 shooting events in the </a:t>
            </a:r>
            <a:r>
              <a:rPr lang="en-US" dirty="0" err="1"/>
              <a:t>conentrated</a:t>
            </a:r>
            <a:r>
              <a:rPr lang="en-US" dirty="0"/>
              <a:t> window.</a:t>
            </a:r>
          </a:p>
        </p:txBody>
      </p:sp>
      <p:sp>
        <p:nvSpPr>
          <p:cNvPr id="4" name="Slide Number Placeholder 3"/>
          <p:cNvSpPr>
            <a:spLocks noGrp="1"/>
          </p:cNvSpPr>
          <p:nvPr>
            <p:ph type="sldNum" sz="quarter" idx="10"/>
          </p:nvPr>
        </p:nvSpPr>
        <p:spPr/>
        <p:txBody>
          <a:bodyPr/>
          <a:lstStyle/>
          <a:p>
            <a:fld id="{6DB2AF25-DE8B-4B81-83B0-A467A7F36394}" type="slidenum">
              <a:rPr lang="en-US" smtClean="0"/>
              <a:t>10</a:t>
            </a:fld>
            <a:endParaRPr lang="en-US"/>
          </a:p>
        </p:txBody>
      </p:sp>
    </p:spTree>
    <p:extLst>
      <p:ext uri="{BB962C8B-B14F-4D97-AF65-F5344CB8AC3E}">
        <p14:creationId xmlns:p14="http://schemas.microsoft.com/office/powerpoint/2010/main" val="3659462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Hypotheses: </a:t>
            </a:r>
          </a:p>
          <a:p>
            <a:r>
              <a:rPr lang="en-US" dirty="0"/>
              <a:t>1. Crime rate increases as people approach their 20s to 30s and decreases as they get older (proved)</a:t>
            </a:r>
          </a:p>
          <a:p>
            <a:r>
              <a:rPr lang="en-US" dirty="0"/>
              <a:t>2. Wealthier neighborhoods have less crime. (proved)</a:t>
            </a:r>
          </a:p>
          <a:p>
            <a:r>
              <a:rPr lang="en-US" dirty="0"/>
              <a:t>3. Areas where police interaction within the community is robust will have a decrease in police shootings? Why – because the officers are invested in the community. (not so much </a:t>
            </a:r>
            <a:r>
              <a:rPr lang="en-US" dirty="0" err="1"/>
              <a:t>bc</a:t>
            </a:r>
            <a:r>
              <a:rPr lang="en-US" dirty="0"/>
              <a:t> data was inconclusive)</a:t>
            </a:r>
          </a:p>
          <a:p>
            <a:endParaRPr lang="en-US" dirty="0"/>
          </a:p>
        </p:txBody>
      </p:sp>
      <p:sp>
        <p:nvSpPr>
          <p:cNvPr id="4" name="Slide Number Placeholder 3"/>
          <p:cNvSpPr>
            <a:spLocks noGrp="1"/>
          </p:cNvSpPr>
          <p:nvPr>
            <p:ph type="sldNum" sz="quarter" idx="10"/>
          </p:nvPr>
        </p:nvSpPr>
        <p:spPr/>
        <p:txBody>
          <a:bodyPr/>
          <a:lstStyle/>
          <a:p>
            <a:fld id="{6DB2AF25-DE8B-4B81-83B0-A467A7F36394}" type="slidenum">
              <a:rPr lang="en-US" smtClean="0"/>
              <a:t>11</a:t>
            </a:fld>
            <a:endParaRPr lang="en-US"/>
          </a:p>
        </p:txBody>
      </p:sp>
    </p:spTree>
    <p:extLst>
      <p:ext uri="{BB962C8B-B14F-4D97-AF65-F5344CB8AC3E}">
        <p14:creationId xmlns:p14="http://schemas.microsoft.com/office/powerpoint/2010/main" val="4079489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4/7/2018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4/7/2018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4/7/2018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4/7/2018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4/7/2018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4/7/2018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4/7/2018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4/7/2018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93CC-8F99-4E87-8390-08BB7E17D884}"/>
              </a:ext>
            </a:extLst>
          </p:cNvPr>
          <p:cNvSpPr>
            <a:spLocks noGrp="1"/>
          </p:cNvSpPr>
          <p:nvPr>
            <p:ph type="title"/>
          </p:nvPr>
        </p:nvSpPr>
        <p:spPr>
          <a:xfrm>
            <a:off x="131761" y="88527"/>
            <a:ext cx="9404723" cy="728382"/>
          </a:xfrm>
        </p:spPr>
        <p:txBody>
          <a:bodyPr/>
          <a:lstStyle/>
          <a:p>
            <a:r>
              <a:rPr lang="en-US" dirty="0"/>
              <a:t>Presentation Format</a:t>
            </a:r>
          </a:p>
        </p:txBody>
      </p:sp>
      <p:sp>
        <p:nvSpPr>
          <p:cNvPr id="3" name="Content Placeholder 2">
            <a:extLst>
              <a:ext uri="{FF2B5EF4-FFF2-40B4-BE49-F238E27FC236}">
                <a16:creationId xmlns:a16="http://schemas.microsoft.com/office/drawing/2014/main" id="{8077B53B-AC4B-411F-BFD4-5796E54FDD80}"/>
              </a:ext>
            </a:extLst>
          </p:cNvPr>
          <p:cNvSpPr>
            <a:spLocks noGrp="1"/>
          </p:cNvSpPr>
          <p:nvPr>
            <p:ph idx="1"/>
          </p:nvPr>
        </p:nvSpPr>
        <p:spPr>
          <a:xfrm>
            <a:off x="131761" y="816908"/>
            <a:ext cx="11860214" cy="5869641"/>
          </a:xfrm>
        </p:spPr>
        <p:txBody>
          <a:bodyPr/>
          <a:lstStyle/>
          <a:p>
            <a:r>
              <a:rPr lang="en-US" dirty="0"/>
              <a:t>Title slide – motivation (increased media attention makes it seems like nation wide shootings are increasing), hypothesis (pose questions to audience in first slide), questions asked and if we could answer them (same questions we have asked you we asked ourselves?)</a:t>
            </a:r>
          </a:p>
          <a:p>
            <a:r>
              <a:rPr lang="en-US" dirty="0"/>
              <a:t>Questions and Data – what kind of data did we need (? Where did you get it? (data.gov and Kaggle.com)</a:t>
            </a:r>
          </a:p>
          <a:p>
            <a:r>
              <a:rPr lang="en-US" dirty="0"/>
              <a:t>Data cleanup and exploration – insights of data we weren’t expecting, problems and how we solved, present interesting figures with </a:t>
            </a:r>
            <a:r>
              <a:rPr lang="en-US" dirty="0" err="1"/>
              <a:t>Jupyter</a:t>
            </a:r>
            <a:r>
              <a:rPr lang="en-US" dirty="0"/>
              <a:t> notebook</a:t>
            </a:r>
          </a:p>
          <a:p>
            <a:r>
              <a:rPr lang="en-US" dirty="0"/>
              <a:t>Analysis – steps to analyze the data and answer our questions. Discuss interesting figures found during analysis (x)</a:t>
            </a:r>
          </a:p>
          <a:p>
            <a:r>
              <a:rPr lang="en-US" dirty="0"/>
              <a:t>Discussion around findings – hypothesis true or false? Surprising, why or why not?</a:t>
            </a:r>
          </a:p>
          <a:p>
            <a:r>
              <a:rPr lang="en-US" dirty="0"/>
              <a:t>Difficulties and what other data we would analyze if we had more time.</a:t>
            </a:r>
          </a:p>
          <a:p>
            <a:endParaRPr lang="en-US" dirty="0"/>
          </a:p>
          <a:p>
            <a:r>
              <a:rPr lang="en-US" dirty="0"/>
              <a:t>At ten minutes each we should average two minutes per group.</a:t>
            </a:r>
          </a:p>
          <a:p>
            <a:endParaRPr lang="en-US" dirty="0"/>
          </a:p>
        </p:txBody>
      </p:sp>
    </p:spTree>
    <p:extLst>
      <p:ext uri="{BB962C8B-B14F-4D97-AF65-F5344CB8AC3E}">
        <p14:creationId xmlns:p14="http://schemas.microsoft.com/office/powerpoint/2010/main" val="1546555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CF68B-9751-4CC9-8240-3613B98568E1}"/>
              </a:ext>
            </a:extLst>
          </p:cNvPr>
          <p:cNvSpPr>
            <a:spLocks noGrp="1"/>
          </p:cNvSpPr>
          <p:nvPr>
            <p:ph type="title"/>
          </p:nvPr>
        </p:nvSpPr>
        <p:spPr>
          <a:xfrm>
            <a:off x="231442" y="282597"/>
            <a:ext cx="10007711" cy="759394"/>
          </a:xfrm>
        </p:spPr>
        <p:txBody>
          <a:bodyPr/>
          <a:lstStyle/>
          <a:p>
            <a:r>
              <a:rPr lang="en-US" sz="3600" dirty="0"/>
              <a:t>Community Police interaction v. Shootings</a:t>
            </a:r>
          </a:p>
        </p:txBody>
      </p:sp>
      <p:pic>
        <p:nvPicPr>
          <p:cNvPr id="4" name="Picture 3">
            <a:extLst>
              <a:ext uri="{FF2B5EF4-FFF2-40B4-BE49-F238E27FC236}">
                <a16:creationId xmlns:a16="http://schemas.microsoft.com/office/drawing/2014/main" id="{639FE1D8-7F25-408F-B776-3469A801EE0D}"/>
              </a:ext>
            </a:extLst>
          </p:cNvPr>
          <p:cNvPicPr>
            <a:picLocks noChangeAspect="1"/>
          </p:cNvPicPr>
          <p:nvPr/>
        </p:nvPicPr>
        <p:blipFill>
          <a:blip r:embed="rId3"/>
          <a:stretch>
            <a:fillRect/>
          </a:stretch>
        </p:blipFill>
        <p:spPr>
          <a:xfrm>
            <a:off x="6363910" y="1156824"/>
            <a:ext cx="5636673" cy="5284381"/>
          </a:xfrm>
          <a:prstGeom prst="rect">
            <a:avLst/>
          </a:prstGeom>
        </p:spPr>
      </p:pic>
      <p:pic>
        <p:nvPicPr>
          <p:cNvPr id="5" name="Picture 4">
            <a:extLst>
              <a:ext uri="{FF2B5EF4-FFF2-40B4-BE49-F238E27FC236}">
                <a16:creationId xmlns:a16="http://schemas.microsoft.com/office/drawing/2014/main" id="{68A0EAC7-1004-4CFF-829A-F88027CB73C7}"/>
              </a:ext>
            </a:extLst>
          </p:cNvPr>
          <p:cNvPicPr>
            <a:picLocks noChangeAspect="1"/>
          </p:cNvPicPr>
          <p:nvPr/>
        </p:nvPicPr>
        <p:blipFill>
          <a:blip r:embed="rId4"/>
          <a:stretch>
            <a:fillRect/>
          </a:stretch>
        </p:blipFill>
        <p:spPr>
          <a:xfrm>
            <a:off x="217784" y="1147254"/>
            <a:ext cx="5144025" cy="5293951"/>
          </a:xfrm>
          <a:prstGeom prst="rect">
            <a:avLst/>
          </a:prstGeom>
        </p:spPr>
      </p:pic>
      <p:sp>
        <p:nvSpPr>
          <p:cNvPr id="6" name="Arrow: Striped Right 5">
            <a:extLst>
              <a:ext uri="{FF2B5EF4-FFF2-40B4-BE49-F238E27FC236}">
                <a16:creationId xmlns:a16="http://schemas.microsoft.com/office/drawing/2014/main" id="{1A127EE4-3A36-4CCF-8E7C-C1AC906B49DF}"/>
              </a:ext>
            </a:extLst>
          </p:cNvPr>
          <p:cNvSpPr/>
          <p:nvPr/>
        </p:nvSpPr>
        <p:spPr>
          <a:xfrm>
            <a:off x="5539564" y="3615068"/>
            <a:ext cx="669851" cy="563526"/>
          </a:xfrm>
          <a:prstGeom prst="striped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560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52FE0-9530-46C3-AAF1-2445AFB068BC}"/>
              </a:ext>
            </a:extLst>
          </p:cNvPr>
          <p:cNvSpPr>
            <a:spLocks noGrp="1"/>
          </p:cNvSpPr>
          <p:nvPr>
            <p:ph type="title"/>
          </p:nvPr>
        </p:nvSpPr>
        <p:spPr>
          <a:xfrm>
            <a:off x="401562" y="293230"/>
            <a:ext cx="9404723" cy="1400530"/>
          </a:xfrm>
        </p:spPr>
        <p:txBody>
          <a:bodyPr/>
          <a:lstStyle/>
          <a:p>
            <a:r>
              <a:rPr lang="en-US" dirty="0"/>
              <a:t>Conclusion</a:t>
            </a:r>
          </a:p>
        </p:txBody>
      </p:sp>
      <p:sp>
        <p:nvSpPr>
          <p:cNvPr id="3" name="Content Placeholder 2">
            <a:extLst>
              <a:ext uri="{FF2B5EF4-FFF2-40B4-BE49-F238E27FC236}">
                <a16:creationId xmlns:a16="http://schemas.microsoft.com/office/drawing/2014/main" id="{1B8B1D36-928C-4D79-AD54-C0D99BA2ECF5}"/>
              </a:ext>
            </a:extLst>
          </p:cNvPr>
          <p:cNvSpPr>
            <a:spLocks noGrp="1"/>
          </p:cNvSpPr>
          <p:nvPr>
            <p:ph idx="1"/>
          </p:nvPr>
        </p:nvSpPr>
        <p:spPr>
          <a:xfrm>
            <a:off x="758242" y="1440240"/>
            <a:ext cx="10480372" cy="4790439"/>
          </a:xfrm>
        </p:spPr>
        <p:txBody>
          <a:bodyPr>
            <a:normAutofit/>
          </a:bodyPr>
          <a:lstStyle/>
          <a:p>
            <a:r>
              <a:rPr lang="en-US" sz="3200" dirty="0"/>
              <a:t>Crime rate </a:t>
            </a:r>
            <a:r>
              <a:rPr lang="en-US" sz="3200" i="1" u="sng" dirty="0"/>
              <a:t>does</a:t>
            </a:r>
            <a:r>
              <a:rPr lang="en-US" sz="3200" dirty="0"/>
              <a:t> increase as people approach their 20s – 30s and decreases as they get older.</a:t>
            </a:r>
          </a:p>
          <a:p>
            <a:endParaRPr lang="en-US" sz="3200" dirty="0"/>
          </a:p>
          <a:p>
            <a:r>
              <a:rPr lang="en-US" sz="3200" b="1" dirty="0"/>
              <a:t>Yes</a:t>
            </a:r>
            <a:r>
              <a:rPr lang="en-US" sz="3200" dirty="0"/>
              <a:t>, wealthier neighborhoods do have less crime.</a:t>
            </a:r>
          </a:p>
          <a:p>
            <a:endParaRPr lang="en-US" sz="3200" dirty="0"/>
          </a:p>
          <a:p>
            <a:r>
              <a:rPr lang="en-US" sz="3200" strike="sngStrike" dirty="0"/>
              <a:t>Inconclusive</a:t>
            </a:r>
            <a:r>
              <a:rPr lang="en-US" sz="3200" dirty="0"/>
              <a:t>. There is no direct connection between increased police interaction and police shootings.</a:t>
            </a:r>
          </a:p>
        </p:txBody>
      </p:sp>
    </p:spTree>
    <p:extLst>
      <p:ext uri="{BB962C8B-B14F-4D97-AF65-F5344CB8AC3E}">
        <p14:creationId xmlns:p14="http://schemas.microsoft.com/office/powerpoint/2010/main" val="239545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B433E-130D-4F62-B759-6F25FA37336E}"/>
              </a:ext>
            </a:extLst>
          </p:cNvPr>
          <p:cNvSpPr>
            <a:spLocks noGrp="1"/>
          </p:cNvSpPr>
          <p:nvPr>
            <p:ph type="title"/>
          </p:nvPr>
        </p:nvSpPr>
        <p:spPr/>
        <p:txBody>
          <a:bodyPr/>
          <a:lstStyle/>
          <a:p>
            <a:r>
              <a:rPr lang="en-US" dirty="0"/>
              <a:t>Shootings near you!</a:t>
            </a:r>
          </a:p>
        </p:txBody>
      </p:sp>
      <p:sp>
        <p:nvSpPr>
          <p:cNvPr id="3" name="Content Placeholder 2">
            <a:extLst>
              <a:ext uri="{FF2B5EF4-FFF2-40B4-BE49-F238E27FC236}">
                <a16:creationId xmlns:a16="http://schemas.microsoft.com/office/drawing/2014/main" id="{A108601D-0424-4F51-92A1-8C9D7844249F}"/>
              </a:ext>
            </a:extLst>
          </p:cNvPr>
          <p:cNvSpPr>
            <a:spLocks noGrp="1"/>
          </p:cNvSpPr>
          <p:nvPr>
            <p:ph idx="1"/>
          </p:nvPr>
        </p:nvSpPr>
        <p:spPr>
          <a:xfrm>
            <a:off x="965088" y="1616983"/>
            <a:ext cx="9837591" cy="4613696"/>
          </a:xfrm>
        </p:spPr>
        <p:txBody>
          <a:bodyPr/>
          <a:lstStyle/>
          <a:p>
            <a:r>
              <a:rPr lang="en-US" dirty="0"/>
              <a:t>Show Keith Lamont shooting using Colleen’s code</a:t>
            </a:r>
          </a:p>
          <a:p>
            <a:endParaRPr lang="en-US" dirty="0"/>
          </a:p>
          <a:p>
            <a:r>
              <a:rPr lang="en-US" dirty="0"/>
              <a:t>Address: 9400 Lexington Circle Charlotte, NC</a:t>
            </a:r>
          </a:p>
          <a:p>
            <a:endParaRPr lang="en-US" dirty="0"/>
          </a:p>
          <a:p>
            <a:r>
              <a:rPr lang="en-US" dirty="0"/>
              <a:t>Data cleansing - I had to take " Pleasant Hill Baptist Church (517 Baldwin Avenue) from 6:30 PM-8:00 PM." (which was in the original data set) and turn it into "517+baldwin+avenue,+Charlotte,+NC" in order to build a geocoding request from Google. I used Google geocoding to x.</a:t>
            </a:r>
          </a:p>
          <a:p>
            <a:endParaRPr lang="en-US" dirty="0"/>
          </a:p>
        </p:txBody>
      </p:sp>
    </p:spTree>
    <p:extLst>
      <p:ext uri="{BB962C8B-B14F-4D97-AF65-F5344CB8AC3E}">
        <p14:creationId xmlns:p14="http://schemas.microsoft.com/office/powerpoint/2010/main" val="3015789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8654-B134-4A02-9D16-EF8E05FD6D98}"/>
              </a:ext>
            </a:extLst>
          </p:cNvPr>
          <p:cNvSpPr>
            <a:spLocks noGrp="1"/>
          </p:cNvSpPr>
          <p:nvPr>
            <p:ph type="title"/>
          </p:nvPr>
        </p:nvSpPr>
        <p:spPr>
          <a:xfrm>
            <a:off x="393512" y="373912"/>
            <a:ext cx="9404723" cy="1400530"/>
          </a:xfrm>
        </p:spPr>
        <p:txBody>
          <a:bodyPr/>
          <a:lstStyle/>
          <a:p>
            <a:r>
              <a:rPr lang="en-US" dirty="0"/>
              <a:t>Shootings over time…</a:t>
            </a:r>
          </a:p>
        </p:txBody>
      </p:sp>
      <p:pic>
        <p:nvPicPr>
          <p:cNvPr id="5" name="Content Placeholder 4">
            <a:extLst>
              <a:ext uri="{FF2B5EF4-FFF2-40B4-BE49-F238E27FC236}">
                <a16:creationId xmlns:a16="http://schemas.microsoft.com/office/drawing/2014/main" id="{DEA76958-1311-44C0-8967-051C8C79E301}"/>
              </a:ext>
            </a:extLst>
          </p:cNvPr>
          <p:cNvPicPr>
            <a:picLocks noGrp="1" noChangeAspect="1"/>
          </p:cNvPicPr>
          <p:nvPr>
            <p:ph sz="half" idx="1"/>
          </p:nvPr>
        </p:nvPicPr>
        <p:blipFill>
          <a:blip r:embed="rId3"/>
          <a:stretch>
            <a:fillRect/>
          </a:stretch>
        </p:blipFill>
        <p:spPr>
          <a:xfrm>
            <a:off x="2964695" y="1545893"/>
            <a:ext cx="4395787" cy="4160592"/>
          </a:xfrm>
        </p:spPr>
      </p:pic>
      <p:sp>
        <p:nvSpPr>
          <p:cNvPr id="8" name="Content Placeholder 7">
            <a:extLst>
              <a:ext uri="{FF2B5EF4-FFF2-40B4-BE49-F238E27FC236}">
                <a16:creationId xmlns:a16="http://schemas.microsoft.com/office/drawing/2014/main" id="{551A5EB6-52A7-455E-B554-A890DDB87FEB}"/>
              </a:ext>
            </a:extLst>
          </p:cNvPr>
          <p:cNvSpPr>
            <a:spLocks noGrp="1"/>
          </p:cNvSpPr>
          <p:nvPr>
            <p:ph sz="half" idx="2"/>
          </p:nvPr>
        </p:nvSpPr>
        <p:spPr>
          <a:xfrm>
            <a:off x="568143" y="1436967"/>
            <a:ext cx="4527732" cy="4968315"/>
          </a:xfrm>
        </p:spPr>
        <p:txBody>
          <a:bodyPr>
            <a:normAutofit fontScale="92500" lnSpcReduction="20000"/>
          </a:bodyPr>
          <a:lstStyle/>
          <a:p>
            <a:r>
              <a:rPr lang="en-US" dirty="0"/>
              <a:t>2005</a:t>
            </a:r>
          </a:p>
          <a:p>
            <a:r>
              <a:rPr lang="en-US" dirty="0"/>
              <a:t>2006</a:t>
            </a:r>
          </a:p>
          <a:p>
            <a:r>
              <a:rPr lang="en-US" dirty="0"/>
              <a:t>2007</a:t>
            </a:r>
          </a:p>
          <a:p>
            <a:r>
              <a:rPr lang="en-US" dirty="0"/>
              <a:t>2008</a:t>
            </a:r>
          </a:p>
          <a:p>
            <a:r>
              <a:rPr lang="en-US" dirty="0"/>
              <a:t>2009 – no data</a:t>
            </a:r>
          </a:p>
          <a:p>
            <a:r>
              <a:rPr lang="en-US" dirty="0"/>
              <a:t>2010</a:t>
            </a:r>
          </a:p>
          <a:p>
            <a:r>
              <a:rPr lang="en-US" dirty="0"/>
              <a:t>2011</a:t>
            </a:r>
          </a:p>
          <a:p>
            <a:r>
              <a:rPr lang="en-US" dirty="0"/>
              <a:t>2012</a:t>
            </a:r>
          </a:p>
          <a:p>
            <a:r>
              <a:rPr lang="en-US" dirty="0"/>
              <a:t>2013</a:t>
            </a:r>
          </a:p>
          <a:p>
            <a:r>
              <a:rPr lang="en-US" dirty="0"/>
              <a:t>2014</a:t>
            </a:r>
          </a:p>
          <a:p>
            <a:r>
              <a:rPr lang="en-US" dirty="0"/>
              <a:t>2015</a:t>
            </a:r>
          </a:p>
          <a:p>
            <a:r>
              <a:rPr lang="en-US" dirty="0"/>
              <a:t>2016</a:t>
            </a:r>
          </a:p>
          <a:p>
            <a:r>
              <a:rPr lang="en-US" dirty="0"/>
              <a:t>2017</a:t>
            </a:r>
          </a:p>
          <a:p>
            <a:r>
              <a:rPr lang="en-US" dirty="0"/>
              <a:t>2018</a:t>
            </a:r>
          </a:p>
          <a:p>
            <a:endParaRPr lang="en-US" dirty="0"/>
          </a:p>
        </p:txBody>
      </p:sp>
      <p:pic>
        <p:nvPicPr>
          <p:cNvPr id="7" name="Picture 6">
            <a:extLst>
              <a:ext uri="{FF2B5EF4-FFF2-40B4-BE49-F238E27FC236}">
                <a16:creationId xmlns:a16="http://schemas.microsoft.com/office/drawing/2014/main" id="{9B61491A-84AA-41D1-93FC-3FDB2B02ECA7}"/>
              </a:ext>
            </a:extLst>
          </p:cNvPr>
          <p:cNvPicPr>
            <a:picLocks noChangeAspect="1"/>
          </p:cNvPicPr>
          <p:nvPr/>
        </p:nvPicPr>
        <p:blipFill>
          <a:blip r:embed="rId4"/>
          <a:stretch>
            <a:fillRect/>
          </a:stretch>
        </p:blipFill>
        <p:spPr>
          <a:xfrm>
            <a:off x="3338221" y="1580553"/>
            <a:ext cx="4144142" cy="4155909"/>
          </a:xfrm>
          <a:prstGeom prst="rect">
            <a:avLst/>
          </a:prstGeom>
        </p:spPr>
      </p:pic>
      <p:pic>
        <p:nvPicPr>
          <p:cNvPr id="12" name="Picture 11">
            <a:extLst>
              <a:ext uri="{FF2B5EF4-FFF2-40B4-BE49-F238E27FC236}">
                <a16:creationId xmlns:a16="http://schemas.microsoft.com/office/drawing/2014/main" id="{20961F9F-A76A-4754-949A-212D947D391C}"/>
              </a:ext>
            </a:extLst>
          </p:cNvPr>
          <p:cNvPicPr>
            <a:picLocks noChangeAspect="1"/>
          </p:cNvPicPr>
          <p:nvPr/>
        </p:nvPicPr>
        <p:blipFill>
          <a:blip r:embed="rId5"/>
          <a:stretch>
            <a:fillRect/>
          </a:stretch>
        </p:blipFill>
        <p:spPr>
          <a:xfrm>
            <a:off x="3680326" y="1589255"/>
            <a:ext cx="4244834" cy="4160592"/>
          </a:xfrm>
          <a:prstGeom prst="rect">
            <a:avLst/>
          </a:prstGeom>
        </p:spPr>
      </p:pic>
      <p:pic>
        <p:nvPicPr>
          <p:cNvPr id="14" name="Picture 13">
            <a:extLst>
              <a:ext uri="{FF2B5EF4-FFF2-40B4-BE49-F238E27FC236}">
                <a16:creationId xmlns:a16="http://schemas.microsoft.com/office/drawing/2014/main" id="{27658D38-56E9-4DF5-807D-6BAF7CFCCBDF}"/>
              </a:ext>
            </a:extLst>
          </p:cNvPr>
          <p:cNvPicPr>
            <a:picLocks noChangeAspect="1"/>
          </p:cNvPicPr>
          <p:nvPr/>
        </p:nvPicPr>
        <p:blipFill>
          <a:blip r:embed="rId6"/>
          <a:stretch>
            <a:fillRect/>
          </a:stretch>
        </p:blipFill>
        <p:spPr>
          <a:xfrm>
            <a:off x="3995067" y="1604101"/>
            <a:ext cx="4141787" cy="4160592"/>
          </a:xfrm>
          <a:prstGeom prst="rect">
            <a:avLst/>
          </a:prstGeom>
        </p:spPr>
      </p:pic>
      <p:pic>
        <p:nvPicPr>
          <p:cNvPr id="16" name="Picture 15">
            <a:extLst>
              <a:ext uri="{FF2B5EF4-FFF2-40B4-BE49-F238E27FC236}">
                <a16:creationId xmlns:a16="http://schemas.microsoft.com/office/drawing/2014/main" id="{263B3CA2-AF87-4CB3-9CD4-B3C95E8BB06F}"/>
              </a:ext>
            </a:extLst>
          </p:cNvPr>
          <p:cNvPicPr>
            <a:picLocks noChangeAspect="1"/>
          </p:cNvPicPr>
          <p:nvPr/>
        </p:nvPicPr>
        <p:blipFill>
          <a:blip r:embed="rId7"/>
          <a:stretch>
            <a:fillRect/>
          </a:stretch>
        </p:blipFill>
        <p:spPr>
          <a:xfrm>
            <a:off x="4369987" y="1604101"/>
            <a:ext cx="4254510" cy="4160592"/>
          </a:xfrm>
          <a:prstGeom prst="rect">
            <a:avLst/>
          </a:prstGeom>
        </p:spPr>
      </p:pic>
      <p:pic>
        <p:nvPicPr>
          <p:cNvPr id="18" name="Picture 17">
            <a:extLst>
              <a:ext uri="{FF2B5EF4-FFF2-40B4-BE49-F238E27FC236}">
                <a16:creationId xmlns:a16="http://schemas.microsoft.com/office/drawing/2014/main" id="{D000955C-27B8-4D2E-AC22-38815DB31B90}"/>
              </a:ext>
            </a:extLst>
          </p:cNvPr>
          <p:cNvPicPr>
            <a:picLocks noChangeAspect="1"/>
          </p:cNvPicPr>
          <p:nvPr/>
        </p:nvPicPr>
        <p:blipFill>
          <a:blip r:embed="rId8"/>
          <a:stretch>
            <a:fillRect/>
          </a:stretch>
        </p:blipFill>
        <p:spPr>
          <a:xfrm>
            <a:off x="4626258" y="1586272"/>
            <a:ext cx="4245889" cy="4160592"/>
          </a:xfrm>
          <a:prstGeom prst="rect">
            <a:avLst/>
          </a:prstGeom>
        </p:spPr>
      </p:pic>
      <p:pic>
        <p:nvPicPr>
          <p:cNvPr id="20" name="Picture 19">
            <a:extLst>
              <a:ext uri="{FF2B5EF4-FFF2-40B4-BE49-F238E27FC236}">
                <a16:creationId xmlns:a16="http://schemas.microsoft.com/office/drawing/2014/main" id="{BB3A84FE-876D-4D0E-869A-F12D95310083}"/>
              </a:ext>
            </a:extLst>
          </p:cNvPr>
          <p:cNvPicPr>
            <a:picLocks noChangeAspect="1"/>
          </p:cNvPicPr>
          <p:nvPr/>
        </p:nvPicPr>
        <p:blipFill>
          <a:blip r:embed="rId9"/>
          <a:stretch>
            <a:fillRect/>
          </a:stretch>
        </p:blipFill>
        <p:spPr>
          <a:xfrm>
            <a:off x="4940266" y="1598838"/>
            <a:ext cx="4134916" cy="4247317"/>
          </a:xfrm>
          <a:prstGeom prst="rect">
            <a:avLst/>
          </a:prstGeom>
        </p:spPr>
      </p:pic>
      <p:pic>
        <p:nvPicPr>
          <p:cNvPr id="22" name="Picture 21">
            <a:extLst>
              <a:ext uri="{FF2B5EF4-FFF2-40B4-BE49-F238E27FC236}">
                <a16:creationId xmlns:a16="http://schemas.microsoft.com/office/drawing/2014/main" id="{3C3F93C2-56C2-4ACC-9C9C-87BFC9BC7553}"/>
              </a:ext>
            </a:extLst>
          </p:cNvPr>
          <p:cNvPicPr>
            <a:picLocks noChangeAspect="1"/>
          </p:cNvPicPr>
          <p:nvPr/>
        </p:nvPicPr>
        <p:blipFill>
          <a:blip r:embed="rId10"/>
          <a:stretch>
            <a:fillRect/>
          </a:stretch>
        </p:blipFill>
        <p:spPr>
          <a:xfrm>
            <a:off x="5289057" y="1601172"/>
            <a:ext cx="4122158" cy="4136147"/>
          </a:xfrm>
          <a:prstGeom prst="rect">
            <a:avLst/>
          </a:prstGeom>
        </p:spPr>
      </p:pic>
      <p:pic>
        <p:nvPicPr>
          <p:cNvPr id="24" name="Picture 23">
            <a:extLst>
              <a:ext uri="{FF2B5EF4-FFF2-40B4-BE49-F238E27FC236}">
                <a16:creationId xmlns:a16="http://schemas.microsoft.com/office/drawing/2014/main" id="{42166312-6B3E-4F7F-8F61-6475535E443E}"/>
              </a:ext>
            </a:extLst>
          </p:cNvPr>
          <p:cNvPicPr>
            <a:picLocks noChangeAspect="1"/>
          </p:cNvPicPr>
          <p:nvPr/>
        </p:nvPicPr>
        <p:blipFill>
          <a:blip r:embed="rId11"/>
          <a:stretch>
            <a:fillRect/>
          </a:stretch>
        </p:blipFill>
        <p:spPr>
          <a:xfrm>
            <a:off x="5633450" y="1601483"/>
            <a:ext cx="4197395" cy="4173627"/>
          </a:xfrm>
          <a:prstGeom prst="rect">
            <a:avLst/>
          </a:prstGeom>
        </p:spPr>
      </p:pic>
      <p:pic>
        <p:nvPicPr>
          <p:cNvPr id="26" name="Picture 25">
            <a:extLst>
              <a:ext uri="{FF2B5EF4-FFF2-40B4-BE49-F238E27FC236}">
                <a16:creationId xmlns:a16="http://schemas.microsoft.com/office/drawing/2014/main" id="{8414C662-C487-4DA1-A977-BB25BC1E4E58}"/>
              </a:ext>
            </a:extLst>
          </p:cNvPr>
          <p:cNvPicPr>
            <a:picLocks noChangeAspect="1"/>
          </p:cNvPicPr>
          <p:nvPr/>
        </p:nvPicPr>
        <p:blipFill>
          <a:blip r:embed="rId12"/>
          <a:stretch>
            <a:fillRect/>
          </a:stretch>
        </p:blipFill>
        <p:spPr>
          <a:xfrm>
            <a:off x="5987794" y="1586272"/>
            <a:ext cx="4031839" cy="4247317"/>
          </a:xfrm>
          <a:prstGeom prst="rect">
            <a:avLst/>
          </a:prstGeom>
        </p:spPr>
      </p:pic>
      <p:pic>
        <p:nvPicPr>
          <p:cNvPr id="28" name="Picture 27">
            <a:extLst>
              <a:ext uri="{FF2B5EF4-FFF2-40B4-BE49-F238E27FC236}">
                <a16:creationId xmlns:a16="http://schemas.microsoft.com/office/drawing/2014/main" id="{D8A46591-EE54-44E7-A7D8-60493BFD2949}"/>
              </a:ext>
            </a:extLst>
          </p:cNvPr>
          <p:cNvPicPr>
            <a:picLocks noChangeAspect="1"/>
          </p:cNvPicPr>
          <p:nvPr/>
        </p:nvPicPr>
        <p:blipFill>
          <a:blip r:embed="rId13"/>
          <a:stretch>
            <a:fillRect/>
          </a:stretch>
        </p:blipFill>
        <p:spPr>
          <a:xfrm>
            <a:off x="6344484" y="1572509"/>
            <a:ext cx="4084942" cy="4261080"/>
          </a:xfrm>
          <a:prstGeom prst="rect">
            <a:avLst/>
          </a:prstGeom>
        </p:spPr>
      </p:pic>
      <p:pic>
        <p:nvPicPr>
          <p:cNvPr id="30" name="Picture 29">
            <a:extLst>
              <a:ext uri="{FF2B5EF4-FFF2-40B4-BE49-F238E27FC236}">
                <a16:creationId xmlns:a16="http://schemas.microsoft.com/office/drawing/2014/main" id="{5339858B-1186-49C7-9109-584424DBC8F5}"/>
              </a:ext>
            </a:extLst>
          </p:cNvPr>
          <p:cNvPicPr>
            <a:picLocks noChangeAspect="1"/>
          </p:cNvPicPr>
          <p:nvPr/>
        </p:nvPicPr>
        <p:blipFill>
          <a:blip r:embed="rId14"/>
          <a:stretch>
            <a:fillRect/>
          </a:stretch>
        </p:blipFill>
        <p:spPr>
          <a:xfrm>
            <a:off x="6724903" y="1591701"/>
            <a:ext cx="3767506" cy="4197134"/>
          </a:xfrm>
          <a:prstGeom prst="rect">
            <a:avLst/>
          </a:prstGeom>
        </p:spPr>
      </p:pic>
      <p:pic>
        <p:nvPicPr>
          <p:cNvPr id="32" name="Picture 31">
            <a:extLst>
              <a:ext uri="{FF2B5EF4-FFF2-40B4-BE49-F238E27FC236}">
                <a16:creationId xmlns:a16="http://schemas.microsoft.com/office/drawing/2014/main" id="{72C88823-EF01-4BC9-BD4F-1AE72687E061}"/>
              </a:ext>
            </a:extLst>
          </p:cNvPr>
          <p:cNvPicPr>
            <a:picLocks noChangeAspect="1"/>
          </p:cNvPicPr>
          <p:nvPr/>
        </p:nvPicPr>
        <p:blipFill>
          <a:blip r:embed="rId15"/>
          <a:stretch>
            <a:fillRect/>
          </a:stretch>
        </p:blipFill>
        <p:spPr>
          <a:xfrm>
            <a:off x="7147520" y="1612697"/>
            <a:ext cx="3762505" cy="4166389"/>
          </a:xfrm>
          <a:prstGeom prst="rect">
            <a:avLst/>
          </a:prstGeom>
        </p:spPr>
      </p:pic>
    </p:spTree>
    <p:extLst>
      <p:ext uri="{BB962C8B-B14F-4D97-AF65-F5344CB8AC3E}">
        <p14:creationId xmlns:p14="http://schemas.microsoft.com/office/powerpoint/2010/main" val="375690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fade">
                                      <p:cBhvr>
                                        <p:cTn id="25" dur="1000"/>
                                        <p:tgtEl>
                                          <p:spTgt spid="8">
                                            <p:txEl>
                                              <p:pRg st="1" end="1"/>
                                            </p:txEl>
                                          </p:spTgt>
                                        </p:tgtEl>
                                      </p:cBhvr>
                                    </p:animEffect>
                                    <p:anim calcmode="lin" valueType="num">
                                      <p:cBhvr>
                                        <p:cTn id="26"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fade">
                                      <p:cBhvr>
                                        <p:cTn id="43" dur="1000"/>
                                        <p:tgtEl>
                                          <p:spTgt spid="8">
                                            <p:txEl>
                                              <p:pRg st="2" end="2"/>
                                            </p:txEl>
                                          </p:spTgt>
                                        </p:tgtEl>
                                      </p:cBhvr>
                                    </p:animEffect>
                                    <p:anim calcmode="lin" valueType="num">
                                      <p:cBhvr>
                                        <p:cTn id="44"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anim calcmode="lin" valueType="num">
                                      <p:cBhvr>
                                        <p:cTn id="51" dur="1000" fill="hold"/>
                                        <p:tgtEl>
                                          <p:spTgt spid="12"/>
                                        </p:tgtEl>
                                        <p:attrNameLst>
                                          <p:attrName>ppt_x</p:attrName>
                                        </p:attrNameLst>
                                      </p:cBhvr>
                                      <p:tavLst>
                                        <p:tav tm="0">
                                          <p:val>
                                            <p:strVal val="#ppt_x"/>
                                          </p:val>
                                        </p:tav>
                                        <p:tav tm="100000">
                                          <p:val>
                                            <p:strVal val="#ppt_x"/>
                                          </p:val>
                                        </p:tav>
                                      </p:tavLst>
                                    </p:anim>
                                    <p:anim calcmode="lin" valueType="num">
                                      <p:cBhvr>
                                        <p:cTn id="5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8">
                                            <p:txEl>
                                              <p:pRg st="3" end="3"/>
                                            </p:txEl>
                                          </p:spTgt>
                                        </p:tgtEl>
                                        <p:attrNameLst>
                                          <p:attrName>style.visibility</p:attrName>
                                        </p:attrNameLst>
                                      </p:cBhvr>
                                      <p:to>
                                        <p:strVal val="visible"/>
                                      </p:to>
                                    </p:set>
                                    <p:animEffect transition="in" filter="fade">
                                      <p:cBhvr>
                                        <p:cTn id="61" dur="1000"/>
                                        <p:tgtEl>
                                          <p:spTgt spid="8">
                                            <p:txEl>
                                              <p:pRg st="3" end="3"/>
                                            </p:txEl>
                                          </p:spTgt>
                                        </p:tgtEl>
                                      </p:cBhvr>
                                    </p:animEffect>
                                    <p:anim calcmode="lin" valueType="num">
                                      <p:cBhvr>
                                        <p:cTn id="62"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63"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1000"/>
                                        <p:tgtEl>
                                          <p:spTgt spid="14"/>
                                        </p:tgtEl>
                                      </p:cBhvr>
                                    </p:animEffect>
                                    <p:anim calcmode="lin" valueType="num">
                                      <p:cBhvr>
                                        <p:cTn id="69" dur="1000" fill="hold"/>
                                        <p:tgtEl>
                                          <p:spTgt spid="14"/>
                                        </p:tgtEl>
                                        <p:attrNameLst>
                                          <p:attrName>ppt_x</p:attrName>
                                        </p:attrNameLst>
                                      </p:cBhvr>
                                      <p:tavLst>
                                        <p:tav tm="0">
                                          <p:val>
                                            <p:strVal val="#ppt_x"/>
                                          </p:val>
                                        </p:tav>
                                        <p:tav tm="100000">
                                          <p:val>
                                            <p:strVal val="#ppt_x"/>
                                          </p:val>
                                        </p:tav>
                                      </p:tavLst>
                                    </p:anim>
                                    <p:anim calcmode="lin" valueType="num">
                                      <p:cBhvr>
                                        <p:cTn id="7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4"/>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8">
                                            <p:txEl>
                                              <p:pRg st="4" end="4"/>
                                            </p:txEl>
                                          </p:spTgt>
                                        </p:tgtEl>
                                        <p:attrNameLst>
                                          <p:attrName>style.visibility</p:attrName>
                                        </p:attrNameLst>
                                      </p:cBhvr>
                                      <p:to>
                                        <p:strVal val="visible"/>
                                      </p:to>
                                    </p:set>
                                    <p:animEffect transition="in" filter="fade">
                                      <p:cBhvr>
                                        <p:cTn id="79" dur="1000"/>
                                        <p:tgtEl>
                                          <p:spTgt spid="8">
                                            <p:txEl>
                                              <p:pRg st="4" end="4"/>
                                            </p:txEl>
                                          </p:spTgt>
                                        </p:tgtEl>
                                      </p:cBhvr>
                                    </p:animEffect>
                                    <p:anim calcmode="lin" valueType="num">
                                      <p:cBhvr>
                                        <p:cTn id="80"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81"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8">
                                            <p:txEl>
                                              <p:pRg st="5" end="5"/>
                                            </p:txEl>
                                          </p:spTgt>
                                        </p:tgtEl>
                                        <p:attrNameLst>
                                          <p:attrName>style.visibility</p:attrName>
                                        </p:attrNameLst>
                                      </p:cBhvr>
                                      <p:to>
                                        <p:strVal val="visible"/>
                                      </p:to>
                                    </p:set>
                                    <p:animEffect transition="in" filter="fade">
                                      <p:cBhvr>
                                        <p:cTn id="86" dur="1000"/>
                                        <p:tgtEl>
                                          <p:spTgt spid="8">
                                            <p:txEl>
                                              <p:pRg st="5" end="5"/>
                                            </p:txEl>
                                          </p:spTgt>
                                        </p:tgtEl>
                                      </p:cBhvr>
                                    </p:animEffect>
                                    <p:anim calcmode="lin" valueType="num">
                                      <p:cBhvr>
                                        <p:cTn id="87"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88"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1000"/>
                                        <p:tgtEl>
                                          <p:spTgt spid="16"/>
                                        </p:tgtEl>
                                      </p:cBhvr>
                                    </p:animEffect>
                                    <p:anim calcmode="lin" valueType="num">
                                      <p:cBhvr>
                                        <p:cTn id="94" dur="1000" fill="hold"/>
                                        <p:tgtEl>
                                          <p:spTgt spid="16"/>
                                        </p:tgtEl>
                                        <p:attrNameLst>
                                          <p:attrName>ppt_x</p:attrName>
                                        </p:attrNameLst>
                                      </p:cBhvr>
                                      <p:tavLst>
                                        <p:tav tm="0">
                                          <p:val>
                                            <p:strVal val="#ppt_x"/>
                                          </p:val>
                                        </p:tav>
                                        <p:tav tm="100000">
                                          <p:val>
                                            <p:strVal val="#ppt_x"/>
                                          </p:val>
                                        </p:tav>
                                      </p:tavLst>
                                    </p:anim>
                                    <p:anim calcmode="lin" valueType="num">
                                      <p:cBhvr>
                                        <p:cTn id="9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nodeType="clickEffect">
                                  <p:stCondLst>
                                    <p:cond delay="0"/>
                                  </p:stCondLst>
                                  <p:childTnLst>
                                    <p:set>
                                      <p:cBhvr>
                                        <p:cTn id="99" dur="1" fill="hold">
                                          <p:stCondLst>
                                            <p:cond delay="0"/>
                                          </p:stCondLst>
                                        </p:cTn>
                                        <p:tgtEl>
                                          <p:spTgt spid="16"/>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8">
                                            <p:txEl>
                                              <p:pRg st="6" end="6"/>
                                            </p:txEl>
                                          </p:spTgt>
                                        </p:tgtEl>
                                        <p:attrNameLst>
                                          <p:attrName>style.visibility</p:attrName>
                                        </p:attrNameLst>
                                      </p:cBhvr>
                                      <p:to>
                                        <p:strVal val="visible"/>
                                      </p:to>
                                    </p:set>
                                    <p:animEffect transition="in" filter="fade">
                                      <p:cBhvr>
                                        <p:cTn id="104" dur="1000"/>
                                        <p:tgtEl>
                                          <p:spTgt spid="8">
                                            <p:txEl>
                                              <p:pRg st="6" end="6"/>
                                            </p:txEl>
                                          </p:spTgt>
                                        </p:tgtEl>
                                      </p:cBhvr>
                                    </p:animEffect>
                                    <p:anim calcmode="lin" valueType="num">
                                      <p:cBhvr>
                                        <p:cTn id="105"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106"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1000"/>
                                        <p:tgtEl>
                                          <p:spTgt spid="18"/>
                                        </p:tgtEl>
                                      </p:cBhvr>
                                    </p:animEffect>
                                    <p:anim calcmode="lin" valueType="num">
                                      <p:cBhvr>
                                        <p:cTn id="112" dur="1000" fill="hold"/>
                                        <p:tgtEl>
                                          <p:spTgt spid="18"/>
                                        </p:tgtEl>
                                        <p:attrNameLst>
                                          <p:attrName>ppt_x</p:attrName>
                                        </p:attrNameLst>
                                      </p:cBhvr>
                                      <p:tavLst>
                                        <p:tav tm="0">
                                          <p:val>
                                            <p:strVal val="#ppt_x"/>
                                          </p:val>
                                        </p:tav>
                                        <p:tav tm="100000">
                                          <p:val>
                                            <p:strVal val="#ppt_x"/>
                                          </p:val>
                                        </p:tav>
                                      </p:tavLst>
                                    </p:anim>
                                    <p:anim calcmode="lin" valueType="num">
                                      <p:cBhvr>
                                        <p:cTn id="1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nodeType="clickEffect">
                                  <p:stCondLst>
                                    <p:cond delay="0"/>
                                  </p:stCondLst>
                                  <p:childTnLst>
                                    <p:set>
                                      <p:cBhvr>
                                        <p:cTn id="117" dur="1" fill="hold">
                                          <p:stCondLst>
                                            <p:cond delay="0"/>
                                          </p:stCondLst>
                                        </p:cTn>
                                        <p:tgtEl>
                                          <p:spTgt spid="18"/>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nodeType="clickEffect">
                                  <p:stCondLst>
                                    <p:cond delay="0"/>
                                  </p:stCondLst>
                                  <p:childTnLst>
                                    <p:set>
                                      <p:cBhvr>
                                        <p:cTn id="121" dur="1" fill="hold">
                                          <p:stCondLst>
                                            <p:cond delay="0"/>
                                          </p:stCondLst>
                                        </p:cTn>
                                        <p:tgtEl>
                                          <p:spTgt spid="8">
                                            <p:txEl>
                                              <p:pRg st="7" end="7"/>
                                            </p:txEl>
                                          </p:spTgt>
                                        </p:tgtEl>
                                        <p:attrNameLst>
                                          <p:attrName>style.visibility</p:attrName>
                                        </p:attrNameLst>
                                      </p:cBhvr>
                                      <p:to>
                                        <p:strVal val="visible"/>
                                      </p:to>
                                    </p:set>
                                    <p:animEffect transition="in" filter="fade">
                                      <p:cBhvr>
                                        <p:cTn id="122" dur="1000"/>
                                        <p:tgtEl>
                                          <p:spTgt spid="8">
                                            <p:txEl>
                                              <p:pRg st="7" end="7"/>
                                            </p:txEl>
                                          </p:spTgt>
                                        </p:tgtEl>
                                      </p:cBhvr>
                                    </p:animEffect>
                                    <p:anim calcmode="lin" valueType="num">
                                      <p:cBhvr>
                                        <p:cTn id="123"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124" dur="1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nodeType="clickEffect">
                                  <p:stCondLst>
                                    <p:cond delay="0"/>
                                  </p:stCondLst>
                                  <p:childTnLst>
                                    <p:set>
                                      <p:cBhvr>
                                        <p:cTn id="128" dur="1" fill="hold">
                                          <p:stCondLst>
                                            <p:cond delay="0"/>
                                          </p:stCondLst>
                                        </p:cTn>
                                        <p:tgtEl>
                                          <p:spTgt spid="20"/>
                                        </p:tgtEl>
                                        <p:attrNameLst>
                                          <p:attrName>style.visibility</p:attrName>
                                        </p:attrNameLst>
                                      </p:cBhvr>
                                      <p:to>
                                        <p:strVal val="visible"/>
                                      </p:to>
                                    </p:set>
                                    <p:animEffect transition="in" filter="fade">
                                      <p:cBhvr>
                                        <p:cTn id="129" dur="1000"/>
                                        <p:tgtEl>
                                          <p:spTgt spid="20"/>
                                        </p:tgtEl>
                                      </p:cBhvr>
                                    </p:animEffect>
                                    <p:anim calcmode="lin" valueType="num">
                                      <p:cBhvr>
                                        <p:cTn id="130" dur="1000" fill="hold"/>
                                        <p:tgtEl>
                                          <p:spTgt spid="20"/>
                                        </p:tgtEl>
                                        <p:attrNameLst>
                                          <p:attrName>ppt_x</p:attrName>
                                        </p:attrNameLst>
                                      </p:cBhvr>
                                      <p:tavLst>
                                        <p:tav tm="0">
                                          <p:val>
                                            <p:strVal val="#ppt_x"/>
                                          </p:val>
                                        </p:tav>
                                        <p:tav tm="100000">
                                          <p:val>
                                            <p:strVal val="#ppt_x"/>
                                          </p:val>
                                        </p:tav>
                                      </p:tavLst>
                                    </p:anim>
                                    <p:anim calcmode="lin" valueType="num">
                                      <p:cBhvr>
                                        <p:cTn id="13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nodeType="clickEffect">
                                  <p:stCondLst>
                                    <p:cond delay="0"/>
                                  </p:stCondLst>
                                  <p:childTnLst>
                                    <p:set>
                                      <p:cBhvr>
                                        <p:cTn id="135" dur="1" fill="hold">
                                          <p:stCondLst>
                                            <p:cond delay="0"/>
                                          </p:stCondLst>
                                        </p:cTn>
                                        <p:tgtEl>
                                          <p:spTgt spid="20"/>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8">
                                            <p:txEl>
                                              <p:pRg st="8" end="8"/>
                                            </p:txEl>
                                          </p:spTgt>
                                        </p:tgtEl>
                                        <p:attrNameLst>
                                          <p:attrName>style.visibility</p:attrName>
                                        </p:attrNameLst>
                                      </p:cBhvr>
                                      <p:to>
                                        <p:strVal val="visible"/>
                                      </p:to>
                                    </p:set>
                                    <p:animEffect transition="in" filter="fade">
                                      <p:cBhvr>
                                        <p:cTn id="140" dur="1000"/>
                                        <p:tgtEl>
                                          <p:spTgt spid="8">
                                            <p:txEl>
                                              <p:pRg st="8" end="8"/>
                                            </p:txEl>
                                          </p:spTgt>
                                        </p:tgtEl>
                                      </p:cBhvr>
                                    </p:animEffect>
                                    <p:anim calcmode="lin" valueType="num">
                                      <p:cBhvr>
                                        <p:cTn id="141"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142"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nodeType="clickEffect">
                                  <p:stCondLst>
                                    <p:cond delay="0"/>
                                  </p:stCondLst>
                                  <p:childTnLst>
                                    <p:set>
                                      <p:cBhvr>
                                        <p:cTn id="146" dur="1" fill="hold">
                                          <p:stCondLst>
                                            <p:cond delay="0"/>
                                          </p:stCondLst>
                                        </p:cTn>
                                        <p:tgtEl>
                                          <p:spTgt spid="22"/>
                                        </p:tgtEl>
                                        <p:attrNameLst>
                                          <p:attrName>style.visibility</p:attrName>
                                        </p:attrNameLst>
                                      </p:cBhvr>
                                      <p:to>
                                        <p:strVal val="visible"/>
                                      </p:to>
                                    </p:set>
                                    <p:animEffect transition="in" filter="fade">
                                      <p:cBhvr>
                                        <p:cTn id="147" dur="1000"/>
                                        <p:tgtEl>
                                          <p:spTgt spid="22"/>
                                        </p:tgtEl>
                                      </p:cBhvr>
                                    </p:animEffect>
                                    <p:anim calcmode="lin" valueType="num">
                                      <p:cBhvr>
                                        <p:cTn id="148" dur="1000" fill="hold"/>
                                        <p:tgtEl>
                                          <p:spTgt spid="22"/>
                                        </p:tgtEl>
                                        <p:attrNameLst>
                                          <p:attrName>ppt_x</p:attrName>
                                        </p:attrNameLst>
                                      </p:cBhvr>
                                      <p:tavLst>
                                        <p:tav tm="0">
                                          <p:val>
                                            <p:strVal val="#ppt_x"/>
                                          </p:val>
                                        </p:tav>
                                        <p:tav tm="100000">
                                          <p:val>
                                            <p:strVal val="#ppt_x"/>
                                          </p:val>
                                        </p:tav>
                                      </p:tavLst>
                                    </p:anim>
                                    <p:anim calcmode="lin" valueType="num">
                                      <p:cBhvr>
                                        <p:cTn id="14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nodeType="clickEffect">
                                  <p:stCondLst>
                                    <p:cond delay="0"/>
                                  </p:stCondLst>
                                  <p:childTnLst>
                                    <p:set>
                                      <p:cBhvr>
                                        <p:cTn id="153" dur="1" fill="hold">
                                          <p:stCondLst>
                                            <p:cond delay="0"/>
                                          </p:stCondLst>
                                        </p:cTn>
                                        <p:tgtEl>
                                          <p:spTgt spid="22"/>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nodeType="clickEffect">
                                  <p:stCondLst>
                                    <p:cond delay="0"/>
                                  </p:stCondLst>
                                  <p:childTnLst>
                                    <p:set>
                                      <p:cBhvr>
                                        <p:cTn id="157" dur="1" fill="hold">
                                          <p:stCondLst>
                                            <p:cond delay="0"/>
                                          </p:stCondLst>
                                        </p:cTn>
                                        <p:tgtEl>
                                          <p:spTgt spid="8">
                                            <p:txEl>
                                              <p:pRg st="9" end="9"/>
                                            </p:txEl>
                                          </p:spTgt>
                                        </p:tgtEl>
                                        <p:attrNameLst>
                                          <p:attrName>style.visibility</p:attrName>
                                        </p:attrNameLst>
                                      </p:cBhvr>
                                      <p:to>
                                        <p:strVal val="visible"/>
                                      </p:to>
                                    </p:set>
                                    <p:animEffect transition="in" filter="fade">
                                      <p:cBhvr>
                                        <p:cTn id="158" dur="1000"/>
                                        <p:tgtEl>
                                          <p:spTgt spid="8">
                                            <p:txEl>
                                              <p:pRg st="9" end="9"/>
                                            </p:txEl>
                                          </p:spTgt>
                                        </p:tgtEl>
                                      </p:cBhvr>
                                    </p:animEffect>
                                    <p:anim calcmode="lin" valueType="num">
                                      <p:cBhvr>
                                        <p:cTn id="159" dur="1000" fill="hold"/>
                                        <p:tgtEl>
                                          <p:spTgt spid="8">
                                            <p:txEl>
                                              <p:pRg st="9" end="9"/>
                                            </p:txEl>
                                          </p:spTgt>
                                        </p:tgtEl>
                                        <p:attrNameLst>
                                          <p:attrName>ppt_x</p:attrName>
                                        </p:attrNameLst>
                                      </p:cBhvr>
                                      <p:tavLst>
                                        <p:tav tm="0">
                                          <p:val>
                                            <p:strVal val="#ppt_x"/>
                                          </p:val>
                                        </p:tav>
                                        <p:tav tm="100000">
                                          <p:val>
                                            <p:strVal val="#ppt_x"/>
                                          </p:val>
                                        </p:tav>
                                      </p:tavLst>
                                    </p:anim>
                                    <p:anim calcmode="lin" valueType="num">
                                      <p:cBhvr>
                                        <p:cTn id="160" dur="1000" fill="hold"/>
                                        <p:tgtEl>
                                          <p:spTgt spid="8">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42" presetClass="entr" presetSubtype="0" fill="hold" nodeType="clickEffect">
                                  <p:stCondLst>
                                    <p:cond delay="0"/>
                                  </p:stCondLst>
                                  <p:childTnLst>
                                    <p:set>
                                      <p:cBhvr>
                                        <p:cTn id="164" dur="1" fill="hold">
                                          <p:stCondLst>
                                            <p:cond delay="0"/>
                                          </p:stCondLst>
                                        </p:cTn>
                                        <p:tgtEl>
                                          <p:spTgt spid="24"/>
                                        </p:tgtEl>
                                        <p:attrNameLst>
                                          <p:attrName>style.visibility</p:attrName>
                                        </p:attrNameLst>
                                      </p:cBhvr>
                                      <p:to>
                                        <p:strVal val="visible"/>
                                      </p:to>
                                    </p:set>
                                    <p:animEffect transition="in" filter="fade">
                                      <p:cBhvr>
                                        <p:cTn id="165" dur="1000"/>
                                        <p:tgtEl>
                                          <p:spTgt spid="24"/>
                                        </p:tgtEl>
                                      </p:cBhvr>
                                    </p:animEffect>
                                    <p:anim calcmode="lin" valueType="num">
                                      <p:cBhvr>
                                        <p:cTn id="166" dur="1000" fill="hold"/>
                                        <p:tgtEl>
                                          <p:spTgt spid="24"/>
                                        </p:tgtEl>
                                        <p:attrNameLst>
                                          <p:attrName>ppt_x</p:attrName>
                                        </p:attrNameLst>
                                      </p:cBhvr>
                                      <p:tavLst>
                                        <p:tav tm="0">
                                          <p:val>
                                            <p:strVal val="#ppt_x"/>
                                          </p:val>
                                        </p:tav>
                                        <p:tav tm="100000">
                                          <p:val>
                                            <p:strVal val="#ppt_x"/>
                                          </p:val>
                                        </p:tav>
                                      </p:tavLst>
                                    </p:anim>
                                    <p:anim calcmode="lin" valueType="num">
                                      <p:cBhvr>
                                        <p:cTn id="16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1" presetClass="exit" presetSubtype="0" fill="hold" nodeType="clickEffect">
                                  <p:stCondLst>
                                    <p:cond delay="0"/>
                                  </p:stCondLst>
                                  <p:childTnLst>
                                    <p:set>
                                      <p:cBhvr>
                                        <p:cTn id="171" dur="1" fill="hold">
                                          <p:stCondLst>
                                            <p:cond delay="0"/>
                                          </p:stCondLst>
                                        </p:cTn>
                                        <p:tgtEl>
                                          <p:spTgt spid="2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nodeType="clickEffect">
                                  <p:stCondLst>
                                    <p:cond delay="0"/>
                                  </p:stCondLst>
                                  <p:childTnLst>
                                    <p:set>
                                      <p:cBhvr>
                                        <p:cTn id="175" dur="1" fill="hold">
                                          <p:stCondLst>
                                            <p:cond delay="0"/>
                                          </p:stCondLst>
                                        </p:cTn>
                                        <p:tgtEl>
                                          <p:spTgt spid="8">
                                            <p:txEl>
                                              <p:pRg st="10" end="10"/>
                                            </p:txEl>
                                          </p:spTgt>
                                        </p:tgtEl>
                                        <p:attrNameLst>
                                          <p:attrName>style.visibility</p:attrName>
                                        </p:attrNameLst>
                                      </p:cBhvr>
                                      <p:to>
                                        <p:strVal val="visible"/>
                                      </p:to>
                                    </p:set>
                                    <p:animEffect transition="in" filter="fade">
                                      <p:cBhvr>
                                        <p:cTn id="176" dur="1000"/>
                                        <p:tgtEl>
                                          <p:spTgt spid="8">
                                            <p:txEl>
                                              <p:pRg st="10" end="10"/>
                                            </p:txEl>
                                          </p:spTgt>
                                        </p:tgtEl>
                                      </p:cBhvr>
                                    </p:animEffect>
                                    <p:anim calcmode="lin" valueType="num">
                                      <p:cBhvr>
                                        <p:cTn id="177"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178" dur="1000" fill="hold"/>
                                        <p:tgtEl>
                                          <p:spTgt spid="8">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nodeType="clickEffect">
                                  <p:stCondLst>
                                    <p:cond delay="0"/>
                                  </p:stCondLst>
                                  <p:childTnLst>
                                    <p:set>
                                      <p:cBhvr>
                                        <p:cTn id="182" dur="1" fill="hold">
                                          <p:stCondLst>
                                            <p:cond delay="0"/>
                                          </p:stCondLst>
                                        </p:cTn>
                                        <p:tgtEl>
                                          <p:spTgt spid="26"/>
                                        </p:tgtEl>
                                        <p:attrNameLst>
                                          <p:attrName>style.visibility</p:attrName>
                                        </p:attrNameLst>
                                      </p:cBhvr>
                                      <p:to>
                                        <p:strVal val="visible"/>
                                      </p:to>
                                    </p:set>
                                    <p:animEffect transition="in" filter="fade">
                                      <p:cBhvr>
                                        <p:cTn id="183" dur="1000"/>
                                        <p:tgtEl>
                                          <p:spTgt spid="26"/>
                                        </p:tgtEl>
                                      </p:cBhvr>
                                    </p:animEffect>
                                    <p:anim calcmode="lin" valueType="num">
                                      <p:cBhvr>
                                        <p:cTn id="184" dur="1000" fill="hold"/>
                                        <p:tgtEl>
                                          <p:spTgt spid="26"/>
                                        </p:tgtEl>
                                        <p:attrNameLst>
                                          <p:attrName>ppt_x</p:attrName>
                                        </p:attrNameLst>
                                      </p:cBhvr>
                                      <p:tavLst>
                                        <p:tav tm="0">
                                          <p:val>
                                            <p:strVal val="#ppt_x"/>
                                          </p:val>
                                        </p:tav>
                                        <p:tav tm="100000">
                                          <p:val>
                                            <p:strVal val="#ppt_x"/>
                                          </p:val>
                                        </p:tav>
                                      </p:tavLst>
                                    </p:anim>
                                    <p:anim calcmode="lin" valueType="num">
                                      <p:cBhvr>
                                        <p:cTn id="18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1" presetClass="exit" presetSubtype="0" fill="hold" nodeType="clickEffect">
                                  <p:stCondLst>
                                    <p:cond delay="0"/>
                                  </p:stCondLst>
                                  <p:childTnLst>
                                    <p:set>
                                      <p:cBhvr>
                                        <p:cTn id="189" dur="1" fill="hold">
                                          <p:stCondLst>
                                            <p:cond delay="0"/>
                                          </p:stCondLst>
                                        </p:cTn>
                                        <p:tgtEl>
                                          <p:spTgt spid="26"/>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42" presetClass="entr" presetSubtype="0" fill="hold" nodeType="clickEffect">
                                  <p:stCondLst>
                                    <p:cond delay="0"/>
                                  </p:stCondLst>
                                  <p:childTnLst>
                                    <p:set>
                                      <p:cBhvr>
                                        <p:cTn id="193" dur="1" fill="hold">
                                          <p:stCondLst>
                                            <p:cond delay="0"/>
                                          </p:stCondLst>
                                        </p:cTn>
                                        <p:tgtEl>
                                          <p:spTgt spid="8">
                                            <p:txEl>
                                              <p:pRg st="11" end="11"/>
                                            </p:txEl>
                                          </p:spTgt>
                                        </p:tgtEl>
                                        <p:attrNameLst>
                                          <p:attrName>style.visibility</p:attrName>
                                        </p:attrNameLst>
                                      </p:cBhvr>
                                      <p:to>
                                        <p:strVal val="visible"/>
                                      </p:to>
                                    </p:set>
                                    <p:animEffect transition="in" filter="fade">
                                      <p:cBhvr>
                                        <p:cTn id="194" dur="1000"/>
                                        <p:tgtEl>
                                          <p:spTgt spid="8">
                                            <p:txEl>
                                              <p:pRg st="11" end="11"/>
                                            </p:txEl>
                                          </p:spTgt>
                                        </p:tgtEl>
                                      </p:cBhvr>
                                    </p:animEffect>
                                    <p:anim calcmode="lin" valueType="num">
                                      <p:cBhvr>
                                        <p:cTn id="195" dur="1000" fill="hold"/>
                                        <p:tgtEl>
                                          <p:spTgt spid="8">
                                            <p:txEl>
                                              <p:pRg st="11" end="11"/>
                                            </p:txEl>
                                          </p:spTgt>
                                        </p:tgtEl>
                                        <p:attrNameLst>
                                          <p:attrName>ppt_x</p:attrName>
                                        </p:attrNameLst>
                                      </p:cBhvr>
                                      <p:tavLst>
                                        <p:tav tm="0">
                                          <p:val>
                                            <p:strVal val="#ppt_x"/>
                                          </p:val>
                                        </p:tav>
                                        <p:tav tm="100000">
                                          <p:val>
                                            <p:strVal val="#ppt_x"/>
                                          </p:val>
                                        </p:tav>
                                      </p:tavLst>
                                    </p:anim>
                                    <p:anim calcmode="lin" valueType="num">
                                      <p:cBhvr>
                                        <p:cTn id="196" dur="1000" fill="hold"/>
                                        <p:tgtEl>
                                          <p:spTgt spid="8">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42" presetClass="entr" presetSubtype="0" fill="hold" nodeType="clickEffect">
                                  <p:stCondLst>
                                    <p:cond delay="0"/>
                                  </p:stCondLst>
                                  <p:childTnLst>
                                    <p:set>
                                      <p:cBhvr>
                                        <p:cTn id="200" dur="1" fill="hold">
                                          <p:stCondLst>
                                            <p:cond delay="0"/>
                                          </p:stCondLst>
                                        </p:cTn>
                                        <p:tgtEl>
                                          <p:spTgt spid="28"/>
                                        </p:tgtEl>
                                        <p:attrNameLst>
                                          <p:attrName>style.visibility</p:attrName>
                                        </p:attrNameLst>
                                      </p:cBhvr>
                                      <p:to>
                                        <p:strVal val="visible"/>
                                      </p:to>
                                    </p:set>
                                    <p:animEffect transition="in" filter="fade">
                                      <p:cBhvr>
                                        <p:cTn id="201" dur="1000"/>
                                        <p:tgtEl>
                                          <p:spTgt spid="28"/>
                                        </p:tgtEl>
                                      </p:cBhvr>
                                    </p:animEffect>
                                    <p:anim calcmode="lin" valueType="num">
                                      <p:cBhvr>
                                        <p:cTn id="202" dur="1000" fill="hold"/>
                                        <p:tgtEl>
                                          <p:spTgt spid="28"/>
                                        </p:tgtEl>
                                        <p:attrNameLst>
                                          <p:attrName>ppt_x</p:attrName>
                                        </p:attrNameLst>
                                      </p:cBhvr>
                                      <p:tavLst>
                                        <p:tav tm="0">
                                          <p:val>
                                            <p:strVal val="#ppt_x"/>
                                          </p:val>
                                        </p:tav>
                                        <p:tav tm="100000">
                                          <p:val>
                                            <p:strVal val="#ppt_x"/>
                                          </p:val>
                                        </p:tav>
                                      </p:tavLst>
                                    </p:anim>
                                    <p:anim calcmode="lin" valueType="num">
                                      <p:cBhvr>
                                        <p:cTn id="20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04" fill="hold">
                      <p:stCondLst>
                        <p:cond delay="indefinite"/>
                      </p:stCondLst>
                      <p:childTnLst>
                        <p:par>
                          <p:cTn id="205" fill="hold">
                            <p:stCondLst>
                              <p:cond delay="0"/>
                            </p:stCondLst>
                            <p:childTnLst>
                              <p:par>
                                <p:cTn id="206" presetID="1" presetClass="exit" presetSubtype="0" fill="hold" nodeType="clickEffect">
                                  <p:stCondLst>
                                    <p:cond delay="0"/>
                                  </p:stCondLst>
                                  <p:childTnLst>
                                    <p:set>
                                      <p:cBhvr>
                                        <p:cTn id="207" dur="1" fill="hold">
                                          <p:stCondLst>
                                            <p:cond delay="0"/>
                                          </p:stCondLst>
                                        </p:cTn>
                                        <p:tgtEl>
                                          <p:spTgt spid="28"/>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42" presetClass="entr" presetSubtype="0" fill="hold" nodeType="clickEffect">
                                  <p:stCondLst>
                                    <p:cond delay="0"/>
                                  </p:stCondLst>
                                  <p:childTnLst>
                                    <p:set>
                                      <p:cBhvr>
                                        <p:cTn id="211" dur="1" fill="hold">
                                          <p:stCondLst>
                                            <p:cond delay="0"/>
                                          </p:stCondLst>
                                        </p:cTn>
                                        <p:tgtEl>
                                          <p:spTgt spid="8">
                                            <p:txEl>
                                              <p:pRg st="12" end="12"/>
                                            </p:txEl>
                                          </p:spTgt>
                                        </p:tgtEl>
                                        <p:attrNameLst>
                                          <p:attrName>style.visibility</p:attrName>
                                        </p:attrNameLst>
                                      </p:cBhvr>
                                      <p:to>
                                        <p:strVal val="visible"/>
                                      </p:to>
                                    </p:set>
                                    <p:animEffect transition="in" filter="fade">
                                      <p:cBhvr>
                                        <p:cTn id="212" dur="1000"/>
                                        <p:tgtEl>
                                          <p:spTgt spid="8">
                                            <p:txEl>
                                              <p:pRg st="12" end="12"/>
                                            </p:txEl>
                                          </p:spTgt>
                                        </p:tgtEl>
                                      </p:cBhvr>
                                    </p:animEffect>
                                    <p:anim calcmode="lin" valueType="num">
                                      <p:cBhvr>
                                        <p:cTn id="213" dur="1000" fill="hold"/>
                                        <p:tgtEl>
                                          <p:spTgt spid="8">
                                            <p:txEl>
                                              <p:pRg st="12" end="12"/>
                                            </p:txEl>
                                          </p:spTgt>
                                        </p:tgtEl>
                                        <p:attrNameLst>
                                          <p:attrName>ppt_x</p:attrName>
                                        </p:attrNameLst>
                                      </p:cBhvr>
                                      <p:tavLst>
                                        <p:tav tm="0">
                                          <p:val>
                                            <p:strVal val="#ppt_x"/>
                                          </p:val>
                                        </p:tav>
                                        <p:tav tm="100000">
                                          <p:val>
                                            <p:strVal val="#ppt_x"/>
                                          </p:val>
                                        </p:tav>
                                      </p:tavLst>
                                    </p:anim>
                                    <p:anim calcmode="lin" valueType="num">
                                      <p:cBhvr>
                                        <p:cTn id="214" dur="1000" fill="hold"/>
                                        <p:tgtEl>
                                          <p:spTgt spid="8">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42" presetClass="entr" presetSubtype="0" fill="hold" nodeType="clickEffect">
                                  <p:stCondLst>
                                    <p:cond delay="0"/>
                                  </p:stCondLst>
                                  <p:childTnLst>
                                    <p:set>
                                      <p:cBhvr>
                                        <p:cTn id="218" dur="1" fill="hold">
                                          <p:stCondLst>
                                            <p:cond delay="0"/>
                                          </p:stCondLst>
                                        </p:cTn>
                                        <p:tgtEl>
                                          <p:spTgt spid="30"/>
                                        </p:tgtEl>
                                        <p:attrNameLst>
                                          <p:attrName>style.visibility</p:attrName>
                                        </p:attrNameLst>
                                      </p:cBhvr>
                                      <p:to>
                                        <p:strVal val="visible"/>
                                      </p:to>
                                    </p:set>
                                    <p:animEffect transition="in" filter="fade">
                                      <p:cBhvr>
                                        <p:cTn id="219" dur="1000"/>
                                        <p:tgtEl>
                                          <p:spTgt spid="30"/>
                                        </p:tgtEl>
                                      </p:cBhvr>
                                    </p:animEffect>
                                    <p:anim calcmode="lin" valueType="num">
                                      <p:cBhvr>
                                        <p:cTn id="220" dur="1000" fill="hold"/>
                                        <p:tgtEl>
                                          <p:spTgt spid="30"/>
                                        </p:tgtEl>
                                        <p:attrNameLst>
                                          <p:attrName>ppt_x</p:attrName>
                                        </p:attrNameLst>
                                      </p:cBhvr>
                                      <p:tavLst>
                                        <p:tav tm="0">
                                          <p:val>
                                            <p:strVal val="#ppt_x"/>
                                          </p:val>
                                        </p:tav>
                                        <p:tav tm="100000">
                                          <p:val>
                                            <p:strVal val="#ppt_x"/>
                                          </p:val>
                                        </p:tav>
                                      </p:tavLst>
                                    </p:anim>
                                    <p:anim calcmode="lin" valueType="num">
                                      <p:cBhvr>
                                        <p:cTn id="22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1" presetClass="exit" presetSubtype="0" fill="hold" nodeType="clickEffect">
                                  <p:stCondLst>
                                    <p:cond delay="0"/>
                                  </p:stCondLst>
                                  <p:childTnLst>
                                    <p:set>
                                      <p:cBhvr>
                                        <p:cTn id="225" dur="1" fill="hold">
                                          <p:stCondLst>
                                            <p:cond delay="0"/>
                                          </p:stCondLst>
                                        </p:cTn>
                                        <p:tgtEl>
                                          <p:spTgt spid="30"/>
                                        </p:tgtEl>
                                        <p:attrNameLst>
                                          <p:attrName>style.visibility</p:attrName>
                                        </p:attrNameLst>
                                      </p:cBhvr>
                                      <p:to>
                                        <p:strVal val="hidden"/>
                                      </p:to>
                                    </p:set>
                                  </p:childTnLst>
                                </p:cTn>
                              </p:par>
                            </p:childTnLst>
                          </p:cTn>
                        </p:par>
                      </p:childTnLst>
                    </p:cTn>
                  </p:par>
                  <p:par>
                    <p:cTn id="226" fill="hold">
                      <p:stCondLst>
                        <p:cond delay="indefinite"/>
                      </p:stCondLst>
                      <p:childTnLst>
                        <p:par>
                          <p:cTn id="227" fill="hold">
                            <p:stCondLst>
                              <p:cond delay="0"/>
                            </p:stCondLst>
                            <p:childTnLst>
                              <p:par>
                                <p:cTn id="228" presetID="42" presetClass="entr" presetSubtype="0" fill="hold" nodeType="clickEffect">
                                  <p:stCondLst>
                                    <p:cond delay="0"/>
                                  </p:stCondLst>
                                  <p:childTnLst>
                                    <p:set>
                                      <p:cBhvr>
                                        <p:cTn id="229" dur="1" fill="hold">
                                          <p:stCondLst>
                                            <p:cond delay="0"/>
                                          </p:stCondLst>
                                        </p:cTn>
                                        <p:tgtEl>
                                          <p:spTgt spid="8">
                                            <p:txEl>
                                              <p:pRg st="13" end="13"/>
                                            </p:txEl>
                                          </p:spTgt>
                                        </p:tgtEl>
                                        <p:attrNameLst>
                                          <p:attrName>style.visibility</p:attrName>
                                        </p:attrNameLst>
                                      </p:cBhvr>
                                      <p:to>
                                        <p:strVal val="visible"/>
                                      </p:to>
                                    </p:set>
                                    <p:animEffect transition="in" filter="fade">
                                      <p:cBhvr>
                                        <p:cTn id="230" dur="1000"/>
                                        <p:tgtEl>
                                          <p:spTgt spid="8">
                                            <p:txEl>
                                              <p:pRg st="13" end="13"/>
                                            </p:txEl>
                                          </p:spTgt>
                                        </p:tgtEl>
                                      </p:cBhvr>
                                    </p:animEffect>
                                    <p:anim calcmode="lin" valueType="num">
                                      <p:cBhvr>
                                        <p:cTn id="231" dur="1000" fill="hold"/>
                                        <p:tgtEl>
                                          <p:spTgt spid="8">
                                            <p:txEl>
                                              <p:pRg st="13" end="13"/>
                                            </p:txEl>
                                          </p:spTgt>
                                        </p:tgtEl>
                                        <p:attrNameLst>
                                          <p:attrName>ppt_x</p:attrName>
                                        </p:attrNameLst>
                                      </p:cBhvr>
                                      <p:tavLst>
                                        <p:tav tm="0">
                                          <p:val>
                                            <p:strVal val="#ppt_x"/>
                                          </p:val>
                                        </p:tav>
                                        <p:tav tm="100000">
                                          <p:val>
                                            <p:strVal val="#ppt_x"/>
                                          </p:val>
                                        </p:tav>
                                      </p:tavLst>
                                    </p:anim>
                                    <p:anim calcmode="lin" valueType="num">
                                      <p:cBhvr>
                                        <p:cTn id="232" dur="1000" fill="hold"/>
                                        <p:tgtEl>
                                          <p:spTgt spid="8">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42" presetClass="entr" presetSubtype="0" fill="hold" nodeType="clickEffect">
                                  <p:stCondLst>
                                    <p:cond delay="0"/>
                                  </p:stCondLst>
                                  <p:childTnLst>
                                    <p:set>
                                      <p:cBhvr>
                                        <p:cTn id="236" dur="1" fill="hold">
                                          <p:stCondLst>
                                            <p:cond delay="0"/>
                                          </p:stCondLst>
                                        </p:cTn>
                                        <p:tgtEl>
                                          <p:spTgt spid="32"/>
                                        </p:tgtEl>
                                        <p:attrNameLst>
                                          <p:attrName>style.visibility</p:attrName>
                                        </p:attrNameLst>
                                      </p:cBhvr>
                                      <p:to>
                                        <p:strVal val="visible"/>
                                      </p:to>
                                    </p:set>
                                    <p:animEffect transition="in" filter="fade">
                                      <p:cBhvr>
                                        <p:cTn id="237" dur="1000"/>
                                        <p:tgtEl>
                                          <p:spTgt spid="32"/>
                                        </p:tgtEl>
                                      </p:cBhvr>
                                    </p:animEffect>
                                    <p:anim calcmode="lin" valueType="num">
                                      <p:cBhvr>
                                        <p:cTn id="238" dur="1000" fill="hold"/>
                                        <p:tgtEl>
                                          <p:spTgt spid="32"/>
                                        </p:tgtEl>
                                        <p:attrNameLst>
                                          <p:attrName>ppt_x</p:attrName>
                                        </p:attrNameLst>
                                      </p:cBhvr>
                                      <p:tavLst>
                                        <p:tav tm="0">
                                          <p:val>
                                            <p:strVal val="#ppt_x"/>
                                          </p:val>
                                        </p:tav>
                                        <p:tav tm="100000">
                                          <p:val>
                                            <p:strVal val="#ppt_x"/>
                                          </p:val>
                                        </p:tav>
                                      </p:tavLst>
                                    </p:anim>
                                    <p:anim calcmode="lin" valueType="num">
                                      <p:cBhvr>
                                        <p:cTn id="23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1" presetClass="exit" presetSubtype="0" fill="hold" nodeType="clickEffect">
                                  <p:stCondLst>
                                    <p:cond delay="0"/>
                                  </p:stCondLst>
                                  <p:childTnLst>
                                    <p:set>
                                      <p:cBhvr>
                                        <p:cTn id="243"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CD7C0-E268-4111-9D2A-0504D734B9B5}"/>
              </a:ext>
            </a:extLst>
          </p:cNvPr>
          <p:cNvSpPr>
            <a:spLocks noGrp="1"/>
          </p:cNvSpPr>
          <p:nvPr>
            <p:ph type="title"/>
          </p:nvPr>
        </p:nvSpPr>
        <p:spPr/>
        <p:txBody>
          <a:bodyPr/>
          <a:lstStyle/>
          <a:p>
            <a:r>
              <a:rPr lang="en-US" dirty="0"/>
              <a:t>Charlotte Statistics</a:t>
            </a:r>
          </a:p>
        </p:txBody>
      </p:sp>
      <p:sp>
        <p:nvSpPr>
          <p:cNvPr id="3" name="Content Placeholder 2">
            <a:extLst>
              <a:ext uri="{FF2B5EF4-FFF2-40B4-BE49-F238E27FC236}">
                <a16:creationId xmlns:a16="http://schemas.microsoft.com/office/drawing/2014/main" id="{554E9DD7-CE6C-4E43-ADC4-8DB01BCFACDA}"/>
              </a:ext>
            </a:extLst>
          </p:cNvPr>
          <p:cNvSpPr>
            <a:spLocks noGrp="1"/>
          </p:cNvSpPr>
          <p:nvPr>
            <p:ph idx="1"/>
          </p:nvPr>
        </p:nvSpPr>
        <p:spPr>
          <a:xfrm>
            <a:off x="646111" y="1496737"/>
            <a:ext cx="10899778" cy="4908545"/>
          </a:xfrm>
        </p:spPr>
        <p:txBody>
          <a:bodyPr>
            <a:normAutofit/>
          </a:bodyPr>
          <a:lstStyle/>
          <a:p>
            <a:pPr lvl="0"/>
            <a:r>
              <a:rPr lang="en-US" dirty="0"/>
              <a:t>Resulting injury (pie chart) – fatal, non-fatal or other Corey</a:t>
            </a:r>
          </a:p>
          <a:p>
            <a:pPr lvl="0"/>
            <a:r>
              <a:rPr lang="en-US" dirty="0"/>
              <a:t>Victims by gender (pie chart) – Deanna</a:t>
            </a:r>
          </a:p>
          <a:p>
            <a:pPr lvl="0"/>
            <a:r>
              <a:rPr lang="en-US" dirty="0"/>
              <a:t>Victims by race (pie chart) – Deanna</a:t>
            </a:r>
          </a:p>
          <a:p>
            <a:pPr lvl="0"/>
            <a:r>
              <a:rPr lang="en-US" dirty="0"/>
              <a:t>Victims age range (&lt;13 = Child, 13 – 17 = “Teen”, 18 – 22 = “College”, 23 – 30 = “Young Adult”, 31 – 64 = “Adult”, 65 – 87 = “Senior”; pie chart) Deanna</a:t>
            </a:r>
          </a:p>
          <a:p>
            <a:pPr lvl="0"/>
            <a:r>
              <a:rPr lang="en-US" dirty="0"/>
              <a:t>Officer Community Outreach (data cleansing by ignoring any words before the first address number; delete rows without address’) - Colleen</a:t>
            </a:r>
          </a:p>
          <a:p>
            <a:pPr lvl="0"/>
            <a:r>
              <a:rPr lang="en-US" dirty="0"/>
              <a:t>Map – compare shooting locations to community outreach locations - Colleen</a:t>
            </a:r>
          </a:p>
          <a:p>
            <a:endParaRPr lang="en-US" dirty="0"/>
          </a:p>
        </p:txBody>
      </p:sp>
      <p:pic>
        <p:nvPicPr>
          <p:cNvPr id="5" name="Picture 4">
            <a:extLst>
              <a:ext uri="{FF2B5EF4-FFF2-40B4-BE49-F238E27FC236}">
                <a16:creationId xmlns:a16="http://schemas.microsoft.com/office/drawing/2014/main" id="{DE1AE272-FABA-4D6E-A24E-76E76B071062}"/>
              </a:ext>
            </a:extLst>
          </p:cNvPr>
          <p:cNvPicPr>
            <a:picLocks noChangeAspect="1"/>
          </p:cNvPicPr>
          <p:nvPr/>
        </p:nvPicPr>
        <p:blipFill>
          <a:blip r:embed="rId3"/>
          <a:stretch>
            <a:fillRect/>
          </a:stretch>
        </p:blipFill>
        <p:spPr>
          <a:xfrm>
            <a:off x="8816712" y="4647846"/>
            <a:ext cx="2865627" cy="2071931"/>
          </a:xfrm>
          <a:prstGeom prst="rect">
            <a:avLst/>
          </a:prstGeom>
        </p:spPr>
      </p:pic>
    </p:spTree>
    <p:extLst>
      <p:ext uri="{BB962C8B-B14F-4D97-AF65-F5344CB8AC3E}">
        <p14:creationId xmlns:p14="http://schemas.microsoft.com/office/powerpoint/2010/main" val="2921982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BE3A-78ED-469B-BFBF-51F877639DCC}"/>
              </a:ext>
            </a:extLst>
          </p:cNvPr>
          <p:cNvSpPr>
            <a:spLocks noGrp="1"/>
          </p:cNvSpPr>
          <p:nvPr>
            <p:ph type="title"/>
          </p:nvPr>
        </p:nvSpPr>
        <p:spPr>
          <a:xfrm>
            <a:off x="378426" y="3136397"/>
            <a:ext cx="11435149" cy="1367252"/>
          </a:xfrm>
        </p:spPr>
        <p:txBody>
          <a:bodyPr/>
          <a:lstStyle/>
          <a:p>
            <a:pPr algn="ctr"/>
            <a:r>
              <a:rPr lang="en-US" sz="3600" dirty="0"/>
              <a:t>Why did people protest in Charlotte in the fall of 2016?</a:t>
            </a:r>
            <a:br>
              <a:rPr lang="en-US" sz="3600" dirty="0"/>
            </a:br>
            <a:endParaRPr lang="en-US" sz="4800" dirty="0"/>
          </a:p>
        </p:txBody>
      </p:sp>
      <p:sp>
        <p:nvSpPr>
          <p:cNvPr id="3" name="Rectangle 2">
            <a:extLst>
              <a:ext uri="{FF2B5EF4-FFF2-40B4-BE49-F238E27FC236}">
                <a16:creationId xmlns:a16="http://schemas.microsoft.com/office/drawing/2014/main" id="{80E9E156-C617-4EC0-A53A-DDDD76271915}"/>
              </a:ext>
            </a:extLst>
          </p:cNvPr>
          <p:cNvSpPr/>
          <p:nvPr/>
        </p:nvSpPr>
        <p:spPr>
          <a:xfrm>
            <a:off x="1497494" y="2665861"/>
            <a:ext cx="9475305" cy="2308324"/>
          </a:xfrm>
          <a:prstGeom prst="rect">
            <a:avLst/>
          </a:prstGeom>
        </p:spPr>
        <p:txBody>
          <a:bodyPr wrap="square">
            <a:spAutoFit/>
          </a:bodyPr>
          <a:lstStyle/>
          <a:p>
            <a:pPr algn="ctr"/>
            <a:r>
              <a:rPr lang="en-US" sz="3600" dirty="0">
                <a:solidFill>
                  <a:schemeClr val="tx2"/>
                </a:solidFill>
                <a:latin typeface="+mj-lt"/>
                <a:ea typeface="+mj-ea"/>
                <a:cs typeface="+mj-cs"/>
              </a:rPr>
              <a:t>Keith Lamont Scott was shot in September 2016 by CMPD sparking city wide protests and nationwide media attention.</a:t>
            </a:r>
          </a:p>
        </p:txBody>
      </p:sp>
    </p:spTree>
    <p:extLst>
      <p:ext uri="{BB962C8B-B14F-4D97-AF65-F5344CB8AC3E}">
        <p14:creationId xmlns:p14="http://schemas.microsoft.com/office/powerpoint/2010/main" val="51487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905CA3-ABB7-4AC2-84C8-0CABA62B3ECA}"/>
              </a:ext>
            </a:extLst>
          </p:cNvPr>
          <p:cNvSpPr>
            <a:spLocks noGrp="1"/>
          </p:cNvSpPr>
          <p:nvPr>
            <p:ph type="title"/>
          </p:nvPr>
        </p:nvSpPr>
        <p:spPr>
          <a:xfrm>
            <a:off x="646111" y="452718"/>
            <a:ext cx="9291447" cy="910861"/>
          </a:xfrm>
        </p:spPr>
        <p:txBody>
          <a:bodyPr/>
          <a:lstStyle/>
          <a:p>
            <a:r>
              <a:rPr lang="en-US" dirty="0"/>
              <a:t>Four key questions</a:t>
            </a:r>
          </a:p>
        </p:txBody>
      </p:sp>
      <p:sp>
        <p:nvSpPr>
          <p:cNvPr id="6" name="Content Placeholder 5">
            <a:extLst>
              <a:ext uri="{FF2B5EF4-FFF2-40B4-BE49-F238E27FC236}">
                <a16:creationId xmlns:a16="http://schemas.microsoft.com/office/drawing/2014/main" id="{1CF340F4-D158-4AED-8E07-614A41AC63DE}"/>
              </a:ext>
            </a:extLst>
          </p:cNvPr>
          <p:cNvSpPr>
            <a:spLocks noGrp="1"/>
          </p:cNvSpPr>
          <p:nvPr>
            <p:ph idx="1"/>
          </p:nvPr>
        </p:nvSpPr>
        <p:spPr>
          <a:xfrm>
            <a:off x="990808" y="1864782"/>
            <a:ext cx="10210383" cy="4195481"/>
          </a:xfrm>
        </p:spPr>
        <p:txBody>
          <a:bodyPr>
            <a:normAutofit/>
          </a:bodyPr>
          <a:lstStyle/>
          <a:p>
            <a:pPr marL="457200" indent="-457200">
              <a:buFont typeface="+mj-lt"/>
              <a:buAutoNum type="arabicPeriod"/>
            </a:pPr>
            <a:r>
              <a:rPr lang="en-US" sz="2800" dirty="0"/>
              <a:t>Do you believe shootings increase or decrease with age?</a:t>
            </a:r>
          </a:p>
          <a:p>
            <a:pPr marL="457200" indent="-457200">
              <a:buFont typeface="+mj-lt"/>
              <a:buAutoNum type="arabicPeriod"/>
            </a:pPr>
            <a:r>
              <a:rPr lang="en-US" sz="2800" dirty="0"/>
              <a:t>Do you believe Charlotte is consistent with the national shootings overall?</a:t>
            </a:r>
          </a:p>
          <a:p>
            <a:pPr marL="457200" indent="-457200">
              <a:buFont typeface="+mj-lt"/>
              <a:buAutoNum type="arabicPeriod"/>
            </a:pPr>
            <a:r>
              <a:rPr lang="en-US" sz="2800" dirty="0"/>
              <a:t>Do you believe wealthy neighborhoods have fewer police shootings?</a:t>
            </a:r>
          </a:p>
          <a:p>
            <a:pPr marL="457200" indent="-457200">
              <a:buFont typeface="+mj-lt"/>
              <a:buAutoNum type="arabicPeriod"/>
            </a:pPr>
            <a:r>
              <a:rPr lang="en-US" sz="2800" dirty="0"/>
              <a:t>Do you believe areas where community police interaction is greater results in less police shootings?</a:t>
            </a:r>
          </a:p>
          <a:p>
            <a:pPr marL="457200" indent="-457200">
              <a:buFont typeface="+mj-lt"/>
              <a:buAutoNum type="arabicPeriod"/>
            </a:pPr>
            <a:endParaRPr lang="en-US" sz="2800" dirty="0"/>
          </a:p>
        </p:txBody>
      </p:sp>
    </p:spTree>
    <p:extLst>
      <p:ext uri="{BB962C8B-B14F-4D97-AF65-F5344CB8AC3E}">
        <p14:creationId xmlns:p14="http://schemas.microsoft.com/office/powerpoint/2010/main" val="255377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A2AF7-C1B0-4DF6-A741-39435BB1B71C}"/>
              </a:ext>
            </a:extLst>
          </p:cNvPr>
          <p:cNvSpPr>
            <a:spLocks noGrp="1"/>
          </p:cNvSpPr>
          <p:nvPr>
            <p:ph type="ctrTitle"/>
          </p:nvPr>
        </p:nvSpPr>
        <p:spPr>
          <a:xfrm>
            <a:off x="1200903" y="1919142"/>
            <a:ext cx="8733763" cy="3058212"/>
          </a:xfrm>
        </p:spPr>
        <p:txBody>
          <a:bodyPr/>
          <a:lstStyle/>
          <a:p>
            <a:r>
              <a:rPr lang="en-US" sz="4800" i="1" dirty="0"/>
              <a:t>Police Shooting Demographics vs. Police Outreach</a:t>
            </a:r>
            <a:br>
              <a:rPr lang="en-US" sz="4800" dirty="0"/>
            </a:br>
            <a:endParaRPr lang="en-US" sz="4800" dirty="0"/>
          </a:p>
        </p:txBody>
      </p:sp>
      <p:sp>
        <p:nvSpPr>
          <p:cNvPr id="3" name="Subtitle 2">
            <a:extLst>
              <a:ext uri="{FF2B5EF4-FFF2-40B4-BE49-F238E27FC236}">
                <a16:creationId xmlns:a16="http://schemas.microsoft.com/office/drawing/2014/main" id="{33E8AB3D-BDCA-4544-9AE3-91B07E9FDDE7}"/>
              </a:ext>
            </a:extLst>
          </p:cNvPr>
          <p:cNvSpPr>
            <a:spLocks noGrp="1"/>
          </p:cNvSpPr>
          <p:nvPr>
            <p:ph type="subTitle" idx="1"/>
          </p:nvPr>
        </p:nvSpPr>
        <p:spPr>
          <a:xfrm>
            <a:off x="1154955" y="4277757"/>
            <a:ext cx="8825658" cy="861420"/>
          </a:xfrm>
        </p:spPr>
        <p:txBody>
          <a:bodyPr/>
          <a:lstStyle/>
          <a:p>
            <a:r>
              <a:rPr lang="en-US" dirty="0"/>
              <a:t>Colleen </a:t>
            </a:r>
            <a:r>
              <a:rPr lang="en-US" dirty="0" err="1"/>
              <a:t>Karnas</a:t>
            </a:r>
            <a:r>
              <a:rPr lang="en-US" dirty="0"/>
              <a:t>-Haines, Corey Plott, Deanna Ryder, </a:t>
            </a:r>
            <a:r>
              <a:rPr lang="en-US" dirty="0" err="1"/>
              <a:t>Tushaar</a:t>
            </a:r>
            <a:r>
              <a:rPr lang="en-US" dirty="0"/>
              <a:t> </a:t>
            </a:r>
            <a:r>
              <a:rPr lang="en-US" dirty="0" err="1"/>
              <a:t>Bedi</a:t>
            </a:r>
            <a:endParaRPr lang="en-US" dirty="0"/>
          </a:p>
        </p:txBody>
      </p:sp>
    </p:spTree>
    <p:extLst>
      <p:ext uri="{BB962C8B-B14F-4D97-AF65-F5344CB8AC3E}">
        <p14:creationId xmlns:p14="http://schemas.microsoft.com/office/powerpoint/2010/main" val="3629658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24072-EACE-4EBB-9C7C-1B928D2FCF04}"/>
              </a:ext>
            </a:extLst>
          </p:cNvPr>
          <p:cNvSpPr>
            <a:spLocks noGrp="1"/>
          </p:cNvSpPr>
          <p:nvPr>
            <p:ph sz="half" idx="1"/>
          </p:nvPr>
        </p:nvSpPr>
        <p:spPr>
          <a:xfrm>
            <a:off x="1326613" y="1350441"/>
            <a:ext cx="4396339" cy="4195763"/>
          </a:xfrm>
        </p:spPr>
        <p:txBody>
          <a:bodyPr>
            <a:normAutofit fontScale="92500" lnSpcReduction="20000"/>
          </a:bodyPr>
          <a:lstStyle/>
          <a:p>
            <a:pPr marL="0" indent="0">
              <a:buNone/>
            </a:pPr>
            <a:r>
              <a:rPr lang="en-US" sz="3900" b="1" dirty="0"/>
              <a:t>Data sources:</a:t>
            </a:r>
          </a:p>
          <a:p>
            <a:pPr marL="457200" indent="-457200">
              <a:buFont typeface="+mj-lt"/>
              <a:buAutoNum type="arabicPeriod"/>
            </a:pPr>
            <a:r>
              <a:rPr lang="en-US" sz="3900" dirty="0"/>
              <a:t>Kaggle.com</a:t>
            </a:r>
          </a:p>
          <a:p>
            <a:pPr marL="457200" indent="-457200">
              <a:buFont typeface="+mj-lt"/>
              <a:buAutoNum type="arabicPeriod"/>
            </a:pPr>
            <a:r>
              <a:rPr lang="en-US" sz="3900" dirty="0"/>
              <a:t>Data.gov</a:t>
            </a:r>
          </a:p>
          <a:p>
            <a:pPr marL="457200" indent="-457200">
              <a:buFont typeface="+mj-lt"/>
              <a:buAutoNum type="arabicPeriod"/>
            </a:pPr>
            <a:endParaRPr lang="en-US" sz="3900" dirty="0"/>
          </a:p>
          <a:p>
            <a:pPr marL="0" indent="0">
              <a:buNone/>
            </a:pPr>
            <a:r>
              <a:rPr lang="en-US" sz="3900" b="1" dirty="0"/>
              <a:t>APIs:</a:t>
            </a:r>
          </a:p>
          <a:p>
            <a:pPr marL="457200" indent="-457200">
              <a:buAutoNum type="arabicPeriod"/>
            </a:pPr>
            <a:r>
              <a:rPr lang="en-US" sz="3900" dirty="0"/>
              <a:t>Google Maps</a:t>
            </a:r>
          </a:p>
          <a:p>
            <a:pPr marL="457200" indent="-457200">
              <a:buAutoNum type="arabicPeriod"/>
            </a:pPr>
            <a:r>
              <a:rPr lang="en-US" sz="3900" dirty="0"/>
              <a:t>Data.gov</a:t>
            </a:r>
          </a:p>
          <a:p>
            <a:pPr marL="457200" indent="-457200">
              <a:buAutoNum type="arabicPeriod"/>
            </a:pPr>
            <a:endParaRPr lang="en-US" sz="3900" dirty="0"/>
          </a:p>
          <a:p>
            <a:pPr marL="457200" indent="-457200">
              <a:buAutoNum type="arabicPeriod"/>
            </a:pPr>
            <a:endParaRPr lang="en-US" sz="4000" dirty="0"/>
          </a:p>
          <a:p>
            <a:pPr marL="457200" indent="-457200">
              <a:buAutoNum type="arabicPeriod"/>
            </a:pPr>
            <a:endParaRPr lang="en-US" dirty="0"/>
          </a:p>
        </p:txBody>
      </p:sp>
      <p:sp>
        <p:nvSpPr>
          <p:cNvPr id="7" name="Content Placeholder 6">
            <a:extLst>
              <a:ext uri="{FF2B5EF4-FFF2-40B4-BE49-F238E27FC236}">
                <a16:creationId xmlns:a16="http://schemas.microsoft.com/office/drawing/2014/main" id="{A42FD784-DF3E-42D0-AC2C-8FDF3246DCF4}"/>
              </a:ext>
            </a:extLst>
          </p:cNvPr>
          <p:cNvSpPr>
            <a:spLocks noGrp="1"/>
          </p:cNvSpPr>
          <p:nvPr>
            <p:ph sz="half" idx="2"/>
          </p:nvPr>
        </p:nvSpPr>
        <p:spPr>
          <a:xfrm>
            <a:off x="6558277" y="1348200"/>
            <a:ext cx="4396341" cy="4200245"/>
          </a:xfrm>
        </p:spPr>
        <p:txBody>
          <a:bodyPr>
            <a:normAutofit fontScale="92500" lnSpcReduction="20000"/>
          </a:bodyPr>
          <a:lstStyle/>
          <a:p>
            <a:pPr marL="0" indent="0">
              <a:buNone/>
            </a:pPr>
            <a:r>
              <a:rPr lang="en-US" sz="3900" b="1" dirty="0"/>
              <a:t>Libraries:</a:t>
            </a:r>
          </a:p>
          <a:p>
            <a:pPr marL="457200" indent="-457200">
              <a:buFont typeface="+mj-lt"/>
              <a:buAutoNum type="arabicPeriod"/>
            </a:pPr>
            <a:r>
              <a:rPr lang="en-US" sz="3900" dirty="0"/>
              <a:t>Pandas</a:t>
            </a:r>
          </a:p>
          <a:p>
            <a:pPr marL="457200" indent="-457200">
              <a:buFont typeface="+mj-lt"/>
              <a:buAutoNum type="arabicPeriod"/>
            </a:pPr>
            <a:r>
              <a:rPr lang="en-US" sz="3900" dirty="0" err="1"/>
              <a:t>Numpy</a:t>
            </a:r>
            <a:endParaRPr lang="en-US" sz="3900" dirty="0"/>
          </a:p>
          <a:p>
            <a:pPr marL="457200" indent="-457200">
              <a:buFont typeface="+mj-lt"/>
              <a:buAutoNum type="arabicPeriod"/>
            </a:pPr>
            <a:r>
              <a:rPr lang="en-US" sz="3900" dirty="0" err="1"/>
              <a:t>Matplot</a:t>
            </a:r>
            <a:r>
              <a:rPr lang="en-US" sz="3900" dirty="0"/>
              <a:t> Lib</a:t>
            </a:r>
          </a:p>
          <a:p>
            <a:pPr marL="457200" indent="-457200">
              <a:buFont typeface="+mj-lt"/>
              <a:buAutoNum type="arabicPeriod"/>
            </a:pPr>
            <a:r>
              <a:rPr lang="en-US" sz="3900" dirty="0"/>
              <a:t>Math</a:t>
            </a:r>
          </a:p>
          <a:p>
            <a:pPr marL="457200" indent="-457200">
              <a:buFont typeface="+mj-lt"/>
              <a:buAutoNum type="arabicPeriod"/>
            </a:pPr>
            <a:r>
              <a:rPr lang="en-US" sz="3900" dirty="0" err="1"/>
              <a:t>Gmplot</a:t>
            </a:r>
            <a:endParaRPr lang="en-US" sz="3900" dirty="0"/>
          </a:p>
          <a:p>
            <a:pPr marL="457200" indent="-457200">
              <a:buFont typeface="+mj-lt"/>
              <a:buAutoNum type="arabicPeriod"/>
            </a:pPr>
            <a:r>
              <a:rPr lang="en-US" sz="3900" dirty="0"/>
              <a:t>seaborn</a:t>
            </a:r>
          </a:p>
          <a:p>
            <a:pPr marL="457200" indent="-457200">
              <a:buFont typeface="Wingdings 3" charset="2"/>
              <a:buAutoNum type="arabicPeriod"/>
            </a:pPr>
            <a:endParaRPr lang="en-US" dirty="0"/>
          </a:p>
          <a:p>
            <a:pPr marL="0" indent="0">
              <a:buNone/>
            </a:pPr>
            <a:endParaRPr lang="en-US" dirty="0"/>
          </a:p>
        </p:txBody>
      </p:sp>
    </p:spTree>
    <p:extLst>
      <p:ext uri="{BB962C8B-B14F-4D97-AF65-F5344CB8AC3E}">
        <p14:creationId xmlns:p14="http://schemas.microsoft.com/office/powerpoint/2010/main" val="369936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anim calcmode="lin" valueType="num">
                                      <p:cBhvr>
                                        <p:cTn id="2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Effect transition="in" filter="fade">
                                      <p:cBhvr>
                                        <p:cTn id="39" dur="1000"/>
                                        <p:tgtEl>
                                          <p:spTgt spid="7">
                                            <p:txEl>
                                              <p:pRg st="0" end="0"/>
                                            </p:txEl>
                                          </p:spTgt>
                                        </p:tgtEl>
                                      </p:cBhvr>
                                    </p:animEffect>
                                    <p:anim calcmode="lin" valueType="num">
                                      <p:cBhvr>
                                        <p:cTn id="4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
                                            <p:txEl>
                                              <p:pRg st="1" end="1"/>
                                            </p:txEl>
                                          </p:spTgt>
                                        </p:tgtEl>
                                        <p:attrNameLst>
                                          <p:attrName>style.visibility</p:attrName>
                                        </p:attrNameLst>
                                      </p:cBhvr>
                                      <p:to>
                                        <p:strVal val="visible"/>
                                      </p:to>
                                    </p:set>
                                    <p:animEffect transition="in" filter="fade">
                                      <p:cBhvr>
                                        <p:cTn id="44" dur="1000"/>
                                        <p:tgtEl>
                                          <p:spTgt spid="7">
                                            <p:txEl>
                                              <p:pRg st="1" end="1"/>
                                            </p:txEl>
                                          </p:spTgt>
                                        </p:tgtEl>
                                      </p:cBhvr>
                                    </p:animEffect>
                                    <p:anim calcmode="lin" valueType="num">
                                      <p:cBhvr>
                                        <p:cTn id="4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4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Effect transition="in" filter="fade">
                                      <p:cBhvr>
                                        <p:cTn id="49" dur="1000"/>
                                        <p:tgtEl>
                                          <p:spTgt spid="7">
                                            <p:txEl>
                                              <p:pRg st="2" end="2"/>
                                            </p:txEl>
                                          </p:spTgt>
                                        </p:tgtEl>
                                      </p:cBhvr>
                                    </p:animEffect>
                                    <p:anim calcmode="lin" valueType="num">
                                      <p:cBhvr>
                                        <p:cTn id="5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7">
                                            <p:txEl>
                                              <p:pRg st="3" end="3"/>
                                            </p:txEl>
                                          </p:spTgt>
                                        </p:tgtEl>
                                        <p:attrNameLst>
                                          <p:attrName>style.visibility</p:attrName>
                                        </p:attrNameLst>
                                      </p:cBhvr>
                                      <p:to>
                                        <p:strVal val="visible"/>
                                      </p:to>
                                    </p:set>
                                    <p:animEffect transition="in" filter="fade">
                                      <p:cBhvr>
                                        <p:cTn id="54" dur="1000"/>
                                        <p:tgtEl>
                                          <p:spTgt spid="7">
                                            <p:txEl>
                                              <p:pRg st="3" end="3"/>
                                            </p:txEl>
                                          </p:spTgt>
                                        </p:tgtEl>
                                      </p:cBhvr>
                                    </p:animEffect>
                                    <p:anim calcmode="lin" valueType="num">
                                      <p:cBhvr>
                                        <p:cTn id="5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56" dur="1000" fill="hold"/>
                                        <p:tgtEl>
                                          <p:spTgt spid="7">
                                            <p:txEl>
                                              <p:pRg st="3" end="3"/>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7">
                                            <p:txEl>
                                              <p:pRg st="4" end="4"/>
                                            </p:txEl>
                                          </p:spTgt>
                                        </p:tgtEl>
                                        <p:attrNameLst>
                                          <p:attrName>style.visibility</p:attrName>
                                        </p:attrNameLst>
                                      </p:cBhvr>
                                      <p:to>
                                        <p:strVal val="visible"/>
                                      </p:to>
                                    </p:set>
                                    <p:animEffect transition="in" filter="fade">
                                      <p:cBhvr>
                                        <p:cTn id="59" dur="1000"/>
                                        <p:tgtEl>
                                          <p:spTgt spid="7">
                                            <p:txEl>
                                              <p:pRg st="4" end="4"/>
                                            </p:txEl>
                                          </p:spTgt>
                                        </p:tgtEl>
                                      </p:cBhvr>
                                    </p:animEffect>
                                    <p:anim calcmode="lin" valueType="num">
                                      <p:cBhvr>
                                        <p:cTn id="60"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61" dur="1000" fill="hold"/>
                                        <p:tgtEl>
                                          <p:spTgt spid="7">
                                            <p:txEl>
                                              <p:pRg st="4" end="4"/>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7">
                                            <p:txEl>
                                              <p:pRg st="5" end="5"/>
                                            </p:txEl>
                                          </p:spTgt>
                                        </p:tgtEl>
                                        <p:attrNameLst>
                                          <p:attrName>style.visibility</p:attrName>
                                        </p:attrNameLst>
                                      </p:cBhvr>
                                      <p:to>
                                        <p:strVal val="visible"/>
                                      </p:to>
                                    </p:set>
                                    <p:animEffect transition="in" filter="fade">
                                      <p:cBhvr>
                                        <p:cTn id="64" dur="1000"/>
                                        <p:tgtEl>
                                          <p:spTgt spid="7">
                                            <p:txEl>
                                              <p:pRg st="5" end="5"/>
                                            </p:txEl>
                                          </p:spTgt>
                                        </p:tgtEl>
                                      </p:cBhvr>
                                    </p:animEffect>
                                    <p:anim calcmode="lin" valueType="num">
                                      <p:cBhvr>
                                        <p:cTn id="65"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66" dur="1000" fill="hold"/>
                                        <p:tgtEl>
                                          <p:spTgt spid="7">
                                            <p:txEl>
                                              <p:pRg st="5" end="5"/>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7">
                                            <p:txEl>
                                              <p:pRg st="6" end="6"/>
                                            </p:txEl>
                                          </p:spTgt>
                                        </p:tgtEl>
                                        <p:attrNameLst>
                                          <p:attrName>style.visibility</p:attrName>
                                        </p:attrNameLst>
                                      </p:cBhvr>
                                      <p:to>
                                        <p:strVal val="visible"/>
                                      </p:to>
                                    </p:set>
                                    <p:animEffect transition="in" filter="fade">
                                      <p:cBhvr>
                                        <p:cTn id="69" dur="1000"/>
                                        <p:tgtEl>
                                          <p:spTgt spid="7">
                                            <p:txEl>
                                              <p:pRg st="6" end="6"/>
                                            </p:txEl>
                                          </p:spTgt>
                                        </p:tgtEl>
                                      </p:cBhvr>
                                    </p:animEffect>
                                    <p:anim calcmode="lin" valueType="num">
                                      <p:cBhvr>
                                        <p:cTn id="7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71"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CD7C0-E268-4111-9D2A-0504D734B9B5}"/>
              </a:ext>
            </a:extLst>
          </p:cNvPr>
          <p:cNvSpPr>
            <a:spLocks noGrp="1"/>
          </p:cNvSpPr>
          <p:nvPr>
            <p:ph type="title"/>
          </p:nvPr>
        </p:nvSpPr>
        <p:spPr>
          <a:xfrm>
            <a:off x="497249" y="271957"/>
            <a:ext cx="9404723" cy="1400530"/>
          </a:xfrm>
        </p:spPr>
        <p:txBody>
          <a:bodyPr/>
          <a:lstStyle/>
          <a:p>
            <a:r>
              <a:rPr lang="en-US" dirty="0"/>
              <a:t>U.S. Shootings Statistics</a:t>
            </a:r>
          </a:p>
        </p:txBody>
      </p:sp>
      <p:sp>
        <p:nvSpPr>
          <p:cNvPr id="3" name="Content Placeholder 2">
            <a:extLst>
              <a:ext uri="{FF2B5EF4-FFF2-40B4-BE49-F238E27FC236}">
                <a16:creationId xmlns:a16="http://schemas.microsoft.com/office/drawing/2014/main" id="{554E9DD7-CE6C-4E43-ADC4-8DB01BCFACDA}"/>
              </a:ext>
            </a:extLst>
          </p:cNvPr>
          <p:cNvSpPr>
            <a:spLocks noGrp="1"/>
          </p:cNvSpPr>
          <p:nvPr>
            <p:ph idx="1"/>
          </p:nvPr>
        </p:nvSpPr>
        <p:spPr>
          <a:xfrm>
            <a:off x="633367" y="1816048"/>
            <a:ext cx="8946541" cy="4195481"/>
          </a:xfrm>
        </p:spPr>
        <p:txBody>
          <a:bodyPr/>
          <a:lstStyle/>
          <a:p>
            <a:pPr lvl="0"/>
            <a:r>
              <a:rPr lang="en-US" dirty="0"/>
              <a:t>Number of shootings by state</a:t>
            </a:r>
          </a:p>
          <a:p>
            <a:pPr lvl="0"/>
            <a:endParaRPr lang="en-US" dirty="0"/>
          </a:p>
          <a:p>
            <a:pPr lvl="0"/>
            <a:r>
              <a:rPr lang="en-US" dirty="0"/>
              <a:t>Victim’s weapon of choice</a:t>
            </a:r>
          </a:p>
          <a:p>
            <a:pPr marL="0" lvl="0" indent="0">
              <a:buNone/>
            </a:pPr>
            <a:endParaRPr lang="en-US" dirty="0"/>
          </a:p>
          <a:p>
            <a:pPr lvl="0"/>
            <a:r>
              <a:rPr lang="en-US" dirty="0"/>
              <a:t>Victim’s by gender </a:t>
            </a:r>
          </a:p>
          <a:p>
            <a:pPr marL="0" lvl="0" indent="0">
              <a:buNone/>
            </a:pPr>
            <a:endParaRPr lang="en-US" dirty="0"/>
          </a:p>
          <a:p>
            <a:pPr lvl="0"/>
            <a:r>
              <a:rPr lang="en-US" dirty="0"/>
              <a:t>Victim’s by race </a:t>
            </a:r>
          </a:p>
          <a:p>
            <a:pPr marL="0" lvl="0" indent="0">
              <a:buNone/>
            </a:pPr>
            <a:endParaRPr lang="en-US" dirty="0"/>
          </a:p>
        </p:txBody>
      </p:sp>
      <p:pic>
        <p:nvPicPr>
          <p:cNvPr id="4" name="Picture 3">
            <a:extLst>
              <a:ext uri="{FF2B5EF4-FFF2-40B4-BE49-F238E27FC236}">
                <a16:creationId xmlns:a16="http://schemas.microsoft.com/office/drawing/2014/main" id="{479D354F-19B8-439B-8E8B-37D0ACCE1841}"/>
              </a:ext>
            </a:extLst>
          </p:cNvPr>
          <p:cNvPicPr>
            <a:picLocks noChangeAspect="1"/>
          </p:cNvPicPr>
          <p:nvPr/>
        </p:nvPicPr>
        <p:blipFill>
          <a:blip r:embed="rId3"/>
          <a:stretch>
            <a:fillRect/>
          </a:stretch>
        </p:blipFill>
        <p:spPr>
          <a:xfrm>
            <a:off x="5119381" y="1145186"/>
            <a:ext cx="5829300" cy="3390900"/>
          </a:xfrm>
          <a:prstGeom prst="rect">
            <a:avLst/>
          </a:prstGeom>
        </p:spPr>
      </p:pic>
      <p:pic>
        <p:nvPicPr>
          <p:cNvPr id="5" name="Picture 4">
            <a:extLst>
              <a:ext uri="{FF2B5EF4-FFF2-40B4-BE49-F238E27FC236}">
                <a16:creationId xmlns:a16="http://schemas.microsoft.com/office/drawing/2014/main" id="{F261DA1B-D519-4978-AE23-359BD7D3C547}"/>
              </a:ext>
            </a:extLst>
          </p:cNvPr>
          <p:cNvPicPr>
            <a:picLocks noChangeAspect="1"/>
          </p:cNvPicPr>
          <p:nvPr/>
        </p:nvPicPr>
        <p:blipFill>
          <a:blip r:embed="rId4"/>
          <a:stretch>
            <a:fillRect/>
          </a:stretch>
        </p:blipFill>
        <p:spPr>
          <a:xfrm>
            <a:off x="5119381" y="1563412"/>
            <a:ext cx="5829300" cy="3401987"/>
          </a:xfrm>
          <a:prstGeom prst="rect">
            <a:avLst/>
          </a:prstGeom>
        </p:spPr>
      </p:pic>
      <p:pic>
        <p:nvPicPr>
          <p:cNvPr id="15" name="Picture 14">
            <a:extLst>
              <a:ext uri="{FF2B5EF4-FFF2-40B4-BE49-F238E27FC236}">
                <a16:creationId xmlns:a16="http://schemas.microsoft.com/office/drawing/2014/main" id="{752EC258-E344-4C68-9374-4219D240D477}"/>
              </a:ext>
            </a:extLst>
          </p:cNvPr>
          <p:cNvPicPr>
            <a:picLocks noChangeAspect="1"/>
          </p:cNvPicPr>
          <p:nvPr/>
        </p:nvPicPr>
        <p:blipFill>
          <a:blip r:embed="rId5"/>
          <a:stretch>
            <a:fillRect/>
          </a:stretch>
        </p:blipFill>
        <p:spPr>
          <a:xfrm>
            <a:off x="6414264" y="1742947"/>
            <a:ext cx="4534417" cy="3969867"/>
          </a:xfrm>
          <a:prstGeom prst="rect">
            <a:avLst/>
          </a:prstGeom>
        </p:spPr>
      </p:pic>
      <p:pic>
        <p:nvPicPr>
          <p:cNvPr id="16" name="Picture 15">
            <a:extLst>
              <a:ext uri="{FF2B5EF4-FFF2-40B4-BE49-F238E27FC236}">
                <a16:creationId xmlns:a16="http://schemas.microsoft.com/office/drawing/2014/main" id="{57EA8CB7-C510-4DC8-BADF-ED1448947B96}"/>
              </a:ext>
            </a:extLst>
          </p:cNvPr>
          <p:cNvPicPr>
            <a:picLocks noChangeAspect="1"/>
          </p:cNvPicPr>
          <p:nvPr/>
        </p:nvPicPr>
        <p:blipFill>
          <a:blip r:embed="rId6"/>
          <a:stretch>
            <a:fillRect/>
          </a:stretch>
        </p:blipFill>
        <p:spPr>
          <a:xfrm>
            <a:off x="1138560" y="1742947"/>
            <a:ext cx="5291117" cy="3969867"/>
          </a:xfrm>
          <a:prstGeom prst="rect">
            <a:avLst/>
          </a:prstGeom>
        </p:spPr>
      </p:pic>
      <p:pic>
        <p:nvPicPr>
          <p:cNvPr id="17" name="Picture 16">
            <a:extLst>
              <a:ext uri="{FF2B5EF4-FFF2-40B4-BE49-F238E27FC236}">
                <a16:creationId xmlns:a16="http://schemas.microsoft.com/office/drawing/2014/main" id="{413F64C9-6A1A-40D6-9CCC-01664B4F958A}"/>
              </a:ext>
            </a:extLst>
          </p:cNvPr>
          <p:cNvPicPr>
            <a:picLocks noChangeAspect="1"/>
          </p:cNvPicPr>
          <p:nvPr/>
        </p:nvPicPr>
        <p:blipFill>
          <a:blip r:embed="rId7"/>
          <a:stretch>
            <a:fillRect/>
          </a:stretch>
        </p:blipFill>
        <p:spPr>
          <a:xfrm>
            <a:off x="830167" y="1852022"/>
            <a:ext cx="5139094" cy="3663782"/>
          </a:xfrm>
          <a:prstGeom prst="rect">
            <a:avLst/>
          </a:prstGeom>
        </p:spPr>
      </p:pic>
      <p:pic>
        <p:nvPicPr>
          <p:cNvPr id="18" name="Picture 17">
            <a:extLst>
              <a:ext uri="{FF2B5EF4-FFF2-40B4-BE49-F238E27FC236}">
                <a16:creationId xmlns:a16="http://schemas.microsoft.com/office/drawing/2014/main" id="{289F21D2-FDB6-4040-A993-3AF8FB44AE2A}"/>
              </a:ext>
            </a:extLst>
          </p:cNvPr>
          <p:cNvPicPr>
            <a:picLocks noChangeAspect="1"/>
          </p:cNvPicPr>
          <p:nvPr/>
        </p:nvPicPr>
        <p:blipFill>
          <a:blip r:embed="rId8"/>
          <a:stretch>
            <a:fillRect/>
          </a:stretch>
        </p:blipFill>
        <p:spPr>
          <a:xfrm>
            <a:off x="5969261" y="1853455"/>
            <a:ext cx="5343781" cy="3663781"/>
          </a:xfrm>
          <a:prstGeom prst="rect">
            <a:avLst/>
          </a:prstGeom>
        </p:spPr>
      </p:pic>
    </p:spTree>
    <p:extLst>
      <p:ext uri="{BB962C8B-B14F-4D97-AF65-F5344CB8AC3E}">
        <p14:creationId xmlns:p14="http://schemas.microsoft.com/office/powerpoint/2010/main" val="183285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1000"/>
                                        <p:tgtEl>
                                          <p:spTgt spid="3">
                                            <p:txEl>
                                              <p:pRg st="4" end="4"/>
                                            </p:txEl>
                                          </p:spTgt>
                                        </p:tgtEl>
                                      </p:cBhvr>
                                    </p:animEffect>
                                    <p:anim calcmode="lin" valueType="num">
                                      <p:cBhvr>
                                        <p:cTn id="4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1000"/>
                                        <p:tgtEl>
                                          <p:spTgt spid="16"/>
                                        </p:tgtEl>
                                      </p:cBhvr>
                                    </p:animEffect>
                                    <p:anim calcmode="lin" valueType="num">
                                      <p:cBhvr>
                                        <p:cTn id="51" dur="1000" fill="hold"/>
                                        <p:tgtEl>
                                          <p:spTgt spid="16"/>
                                        </p:tgtEl>
                                        <p:attrNameLst>
                                          <p:attrName>ppt_x</p:attrName>
                                        </p:attrNameLst>
                                      </p:cBhvr>
                                      <p:tavLst>
                                        <p:tav tm="0">
                                          <p:val>
                                            <p:strVal val="#ppt_x"/>
                                          </p:val>
                                        </p:tav>
                                        <p:tav tm="100000">
                                          <p:val>
                                            <p:strVal val="#ppt_x"/>
                                          </p:val>
                                        </p:tav>
                                      </p:tavLst>
                                    </p:anim>
                                    <p:anim calcmode="lin" valueType="num">
                                      <p:cBhvr>
                                        <p:cTn id="52" dur="1000" fill="hold"/>
                                        <p:tgtEl>
                                          <p:spTgt spid="16"/>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000"/>
                                        <p:tgtEl>
                                          <p:spTgt spid="15"/>
                                        </p:tgtEl>
                                      </p:cBhvr>
                                    </p:animEffect>
                                    <p:anim calcmode="lin" valueType="num">
                                      <p:cBhvr>
                                        <p:cTn id="56" dur="1000" fill="hold"/>
                                        <p:tgtEl>
                                          <p:spTgt spid="15"/>
                                        </p:tgtEl>
                                        <p:attrNameLst>
                                          <p:attrName>ppt_x</p:attrName>
                                        </p:attrNameLst>
                                      </p:cBhvr>
                                      <p:tavLst>
                                        <p:tav tm="0">
                                          <p:val>
                                            <p:strVal val="#ppt_x"/>
                                          </p:val>
                                        </p:tav>
                                        <p:tav tm="100000">
                                          <p:val>
                                            <p:strVal val="#ppt_x"/>
                                          </p:val>
                                        </p:tav>
                                      </p:tavLst>
                                    </p:anim>
                                    <p:anim calcmode="lin" valueType="num">
                                      <p:cBhvr>
                                        <p:cTn id="5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6"/>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3">
                                            <p:txEl>
                                              <p:pRg st="6" end="6"/>
                                            </p:txEl>
                                          </p:spTgt>
                                        </p:tgtEl>
                                        <p:attrNameLst>
                                          <p:attrName>style.visibility</p:attrName>
                                        </p:attrNameLst>
                                      </p:cBhvr>
                                      <p:to>
                                        <p:strVal val="visible"/>
                                      </p:to>
                                    </p:set>
                                    <p:animEffect transition="in" filter="fade">
                                      <p:cBhvr>
                                        <p:cTn id="68" dur="1000"/>
                                        <p:tgtEl>
                                          <p:spTgt spid="3">
                                            <p:txEl>
                                              <p:pRg st="6" end="6"/>
                                            </p:txEl>
                                          </p:spTgt>
                                        </p:tgtEl>
                                      </p:cBhvr>
                                    </p:animEffect>
                                    <p:anim calcmode="lin" valueType="num">
                                      <p:cBhvr>
                                        <p:cTn id="6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1000"/>
                                        <p:tgtEl>
                                          <p:spTgt spid="17"/>
                                        </p:tgtEl>
                                      </p:cBhvr>
                                    </p:animEffect>
                                    <p:anim calcmode="lin" valueType="num">
                                      <p:cBhvr>
                                        <p:cTn id="76" dur="1000" fill="hold"/>
                                        <p:tgtEl>
                                          <p:spTgt spid="17"/>
                                        </p:tgtEl>
                                        <p:attrNameLst>
                                          <p:attrName>ppt_x</p:attrName>
                                        </p:attrNameLst>
                                      </p:cBhvr>
                                      <p:tavLst>
                                        <p:tav tm="0">
                                          <p:val>
                                            <p:strVal val="#ppt_x"/>
                                          </p:val>
                                        </p:tav>
                                        <p:tav tm="100000">
                                          <p:val>
                                            <p:strVal val="#ppt_x"/>
                                          </p:val>
                                        </p:tav>
                                      </p:tavLst>
                                    </p:anim>
                                    <p:anim calcmode="lin" valueType="num">
                                      <p:cBhvr>
                                        <p:cTn id="77" dur="1000" fill="hold"/>
                                        <p:tgtEl>
                                          <p:spTgt spid="17"/>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1000"/>
                                        <p:tgtEl>
                                          <p:spTgt spid="18"/>
                                        </p:tgtEl>
                                      </p:cBhvr>
                                    </p:animEffect>
                                    <p:anim calcmode="lin" valueType="num">
                                      <p:cBhvr>
                                        <p:cTn id="81" dur="1000" fill="hold"/>
                                        <p:tgtEl>
                                          <p:spTgt spid="18"/>
                                        </p:tgtEl>
                                        <p:attrNameLst>
                                          <p:attrName>ppt_x</p:attrName>
                                        </p:attrNameLst>
                                      </p:cBhvr>
                                      <p:tavLst>
                                        <p:tav tm="0">
                                          <p:val>
                                            <p:strVal val="#ppt_x"/>
                                          </p:val>
                                        </p:tav>
                                        <p:tav tm="100000">
                                          <p:val>
                                            <p:strVal val="#ppt_x"/>
                                          </p:val>
                                        </p:tav>
                                      </p:tavLst>
                                    </p:anim>
                                    <p:anim calcmode="lin" valueType="num">
                                      <p:cBhvr>
                                        <p:cTn id="8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17"/>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3D3CE-33A8-4FDF-BA8A-2E989CBDE284}"/>
              </a:ext>
            </a:extLst>
          </p:cNvPr>
          <p:cNvSpPr>
            <a:spLocks noGrp="1"/>
          </p:cNvSpPr>
          <p:nvPr>
            <p:ph type="title"/>
          </p:nvPr>
        </p:nvSpPr>
        <p:spPr>
          <a:xfrm>
            <a:off x="305869" y="314495"/>
            <a:ext cx="10007712" cy="801924"/>
          </a:xfrm>
        </p:spPr>
        <p:txBody>
          <a:bodyPr/>
          <a:lstStyle/>
          <a:p>
            <a:r>
              <a:rPr lang="en-US" sz="4000" dirty="0"/>
              <a:t>Charlotte shootings v. Demographics</a:t>
            </a:r>
          </a:p>
        </p:txBody>
      </p:sp>
      <p:sp>
        <p:nvSpPr>
          <p:cNvPr id="3" name="Content Placeholder 2">
            <a:extLst>
              <a:ext uri="{FF2B5EF4-FFF2-40B4-BE49-F238E27FC236}">
                <a16:creationId xmlns:a16="http://schemas.microsoft.com/office/drawing/2014/main" id="{223AEAC4-539E-465D-A75E-189720D80D1F}"/>
              </a:ext>
            </a:extLst>
          </p:cNvPr>
          <p:cNvSpPr>
            <a:spLocks noGrp="1"/>
          </p:cNvSpPr>
          <p:nvPr>
            <p:ph idx="1"/>
          </p:nvPr>
        </p:nvSpPr>
        <p:spPr>
          <a:xfrm>
            <a:off x="433460" y="1436229"/>
            <a:ext cx="8946541" cy="4195481"/>
          </a:xfrm>
        </p:spPr>
        <p:txBody>
          <a:bodyPr/>
          <a:lstStyle/>
          <a:p>
            <a:endParaRPr lang="en-US" dirty="0"/>
          </a:p>
        </p:txBody>
      </p:sp>
      <p:pic>
        <p:nvPicPr>
          <p:cNvPr id="4" name="Picture 3">
            <a:extLst>
              <a:ext uri="{FF2B5EF4-FFF2-40B4-BE49-F238E27FC236}">
                <a16:creationId xmlns:a16="http://schemas.microsoft.com/office/drawing/2014/main" id="{C5209D40-916C-48B4-BA6D-A147AF9C0490}"/>
              </a:ext>
            </a:extLst>
          </p:cNvPr>
          <p:cNvPicPr>
            <a:picLocks noChangeAspect="1"/>
          </p:cNvPicPr>
          <p:nvPr/>
        </p:nvPicPr>
        <p:blipFill>
          <a:blip r:embed="rId2"/>
          <a:stretch>
            <a:fillRect/>
          </a:stretch>
        </p:blipFill>
        <p:spPr>
          <a:xfrm>
            <a:off x="74504" y="1374174"/>
            <a:ext cx="6519718" cy="4797389"/>
          </a:xfrm>
          <a:prstGeom prst="rect">
            <a:avLst/>
          </a:prstGeom>
        </p:spPr>
      </p:pic>
      <p:pic>
        <p:nvPicPr>
          <p:cNvPr id="6" name="Picture 5">
            <a:extLst>
              <a:ext uri="{FF2B5EF4-FFF2-40B4-BE49-F238E27FC236}">
                <a16:creationId xmlns:a16="http://schemas.microsoft.com/office/drawing/2014/main" id="{5E2B4A04-3DC4-4728-8BF4-7954AB0AC4F7}"/>
              </a:ext>
            </a:extLst>
          </p:cNvPr>
          <p:cNvPicPr>
            <a:picLocks noChangeAspect="1"/>
          </p:cNvPicPr>
          <p:nvPr/>
        </p:nvPicPr>
        <p:blipFill>
          <a:blip r:embed="rId3"/>
          <a:stretch>
            <a:fillRect/>
          </a:stretch>
        </p:blipFill>
        <p:spPr>
          <a:xfrm>
            <a:off x="6530588" y="1374174"/>
            <a:ext cx="5615376" cy="4797388"/>
          </a:xfrm>
          <a:prstGeom prst="rect">
            <a:avLst/>
          </a:prstGeom>
        </p:spPr>
      </p:pic>
    </p:spTree>
    <p:extLst>
      <p:ext uri="{BB962C8B-B14F-4D97-AF65-F5344CB8AC3E}">
        <p14:creationId xmlns:p14="http://schemas.microsoft.com/office/powerpoint/2010/main" val="596260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557CC-7080-470C-B851-877291573F96}"/>
              </a:ext>
            </a:extLst>
          </p:cNvPr>
          <p:cNvSpPr>
            <a:spLocks noGrp="1"/>
          </p:cNvSpPr>
          <p:nvPr>
            <p:ph type="title"/>
          </p:nvPr>
        </p:nvSpPr>
        <p:spPr>
          <a:xfrm>
            <a:off x="646111" y="452718"/>
            <a:ext cx="9404723" cy="785532"/>
          </a:xfrm>
        </p:spPr>
        <p:txBody>
          <a:bodyPr/>
          <a:lstStyle/>
          <a:p>
            <a:r>
              <a:rPr lang="en-US" sz="4000" dirty="0"/>
              <a:t>National v. Charlotte Police shootings</a:t>
            </a:r>
          </a:p>
        </p:txBody>
      </p:sp>
      <p:pic>
        <p:nvPicPr>
          <p:cNvPr id="4" name="Picture 3">
            <a:extLst>
              <a:ext uri="{FF2B5EF4-FFF2-40B4-BE49-F238E27FC236}">
                <a16:creationId xmlns:a16="http://schemas.microsoft.com/office/drawing/2014/main" id="{44CB8E79-49EE-4966-8F51-19B70C7015C6}"/>
              </a:ext>
            </a:extLst>
          </p:cNvPr>
          <p:cNvPicPr>
            <a:picLocks noChangeAspect="1"/>
          </p:cNvPicPr>
          <p:nvPr/>
        </p:nvPicPr>
        <p:blipFill>
          <a:blip r:embed="rId3"/>
          <a:stretch>
            <a:fillRect/>
          </a:stretch>
        </p:blipFill>
        <p:spPr>
          <a:xfrm>
            <a:off x="6528471" y="2082612"/>
            <a:ext cx="5323964" cy="3031192"/>
          </a:xfrm>
          <a:prstGeom prst="rect">
            <a:avLst/>
          </a:prstGeom>
        </p:spPr>
      </p:pic>
      <p:pic>
        <p:nvPicPr>
          <p:cNvPr id="5" name="Content Placeholder 4">
            <a:extLst>
              <a:ext uri="{FF2B5EF4-FFF2-40B4-BE49-F238E27FC236}">
                <a16:creationId xmlns:a16="http://schemas.microsoft.com/office/drawing/2014/main" id="{559F66DE-868D-4C6A-95D8-EC2AC3DC6FD6}"/>
              </a:ext>
            </a:extLst>
          </p:cNvPr>
          <p:cNvPicPr>
            <a:picLocks noGrp="1" noChangeAspect="1"/>
          </p:cNvPicPr>
          <p:nvPr>
            <p:ph idx="1"/>
          </p:nvPr>
        </p:nvPicPr>
        <p:blipFill>
          <a:blip r:embed="rId4"/>
          <a:stretch>
            <a:fillRect/>
          </a:stretch>
        </p:blipFill>
        <p:spPr>
          <a:xfrm>
            <a:off x="339743" y="2073087"/>
            <a:ext cx="5467017" cy="3031191"/>
          </a:xfrm>
          <a:prstGeom prst="rect">
            <a:avLst/>
          </a:prstGeom>
        </p:spPr>
      </p:pic>
      <p:sp>
        <p:nvSpPr>
          <p:cNvPr id="7" name="TextBox 6">
            <a:extLst>
              <a:ext uri="{FF2B5EF4-FFF2-40B4-BE49-F238E27FC236}">
                <a16:creationId xmlns:a16="http://schemas.microsoft.com/office/drawing/2014/main" id="{E33D476E-F47C-4BAE-ADE0-B42CD697210D}"/>
              </a:ext>
            </a:extLst>
          </p:cNvPr>
          <p:cNvSpPr txBox="1"/>
          <p:nvPr/>
        </p:nvSpPr>
        <p:spPr>
          <a:xfrm>
            <a:off x="5972175" y="3381375"/>
            <a:ext cx="504825" cy="369332"/>
          </a:xfrm>
          <a:prstGeom prst="rect">
            <a:avLst/>
          </a:prstGeom>
          <a:noFill/>
        </p:spPr>
        <p:txBody>
          <a:bodyPr wrap="square" rtlCol="0">
            <a:spAutoFit/>
          </a:bodyPr>
          <a:lstStyle/>
          <a:p>
            <a:r>
              <a:rPr lang="en-US" dirty="0"/>
              <a:t>V.</a:t>
            </a:r>
          </a:p>
        </p:txBody>
      </p:sp>
    </p:spTree>
    <p:extLst>
      <p:ext uri="{BB962C8B-B14F-4D97-AF65-F5344CB8AC3E}">
        <p14:creationId xmlns:p14="http://schemas.microsoft.com/office/powerpoint/2010/main" val="3976322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D045B-B4FD-4020-92A9-70F1B67CF9D4}"/>
              </a:ext>
            </a:extLst>
          </p:cNvPr>
          <p:cNvSpPr>
            <a:spLocks noGrp="1"/>
          </p:cNvSpPr>
          <p:nvPr>
            <p:ph type="title"/>
          </p:nvPr>
        </p:nvSpPr>
        <p:spPr>
          <a:xfrm>
            <a:off x="235462" y="185336"/>
            <a:ext cx="9404723" cy="1400530"/>
          </a:xfrm>
        </p:spPr>
        <p:txBody>
          <a:bodyPr/>
          <a:lstStyle/>
          <a:p>
            <a:r>
              <a:rPr lang="en-US" dirty="0"/>
              <a:t>Are wealthy neighborhoods safer?</a:t>
            </a:r>
          </a:p>
        </p:txBody>
      </p:sp>
      <p:pic>
        <p:nvPicPr>
          <p:cNvPr id="4" name="Picture 3">
            <a:extLst>
              <a:ext uri="{FF2B5EF4-FFF2-40B4-BE49-F238E27FC236}">
                <a16:creationId xmlns:a16="http://schemas.microsoft.com/office/drawing/2014/main" id="{71D9DE74-D7C3-4417-A556-225830389FD3}"/>
              </a:ext>
            </a:extLst>
          </p:cNvPr>
          <p:cNvPicPr>
            <a:picLocks noChangeAspect="1"/>
          </p:cNvPicPr>
          <p:nvPr/>
        </p:nvPicPr>
        <p:blipFill>
          <a:blip r:embed="rId3"/>
          <a:stretch>
            <a:fillRect/>
          </a:stretch>
        </p:blipFill>
        <p:spPr>
          <a:xfrm>
            <a:off x="901553" y="1025927"/>
            <a:ext cx="4218965" cy="5561673"/>
          </a:xfrm>
          <a:prstGeom prst="rect">
            <a:avLst/>
          </a:prstGeom>
        </p:spPr>
      </p:pic>
      <p:sp>
        <p:nvSpPr>
          <p:cNvPr id="5" name="Isosceles Triangle 4">
            <a:extLst>
              <a:ext uri="{FF2B5EF4-FFF2-40B4-BE49-F238E27FC236}">
                <a16:creationId xmlns:a16="http://schemas.microsoft.com/office/drawing/2014/main" id="{DA6FFC5C-8C4E-4D68-8DE1-1FAAD37BA11D}"/>
              </a:ext>
            </a:extLst>
          </p:cNvPr>
          <p:cNvSpPr/>
          <p:nvPr/>
        </p:nvSpPr>
        <p:spPr>
          <a:xfrm>
            <a:off x="2215383" y="4449400"/>
            <a:ext cx="1914525" cy="1438274"/>
          </a:xfrm>
          <a:custGeom>
            <a:avLst/>
            <a:gdLst>
              <a:gd name="connsiteX0" fmla="*/ 0 w 1571625"/>
              <a:gd name="connsiteY0" fmla="*/ 1447799 h 1447799"/>
              <a:gd name="connsiteX1" fmla="*/ 785813 w 1571625"/>
              <a:gd name="connsiteY1" fmla="*/ 0 h 1447799"/>
              <a:gd name="connsiteX2" fmla="*/ 1571625 w 1571625"/>
              <a:gd name="connsiteY2" fmla="*/ 1447799 h 1447799"/>
              <a:gd name="connsiteX3" fmla="*/ 0 w 1571625"/>
              <a:gd name="connsiteY3" fmla="*/ 1447799 h 1447799"/>
              <a:gd name="connsiteX0" fmla="*/ 0 w 1495425"/>
              <a:gd name="connsiteY0" fmla="*/ 1428749 h 1447799"/>
              <a:gd name="connsiteX1" fmla="*/ 709613 w 1495425"/>
              <a:gd name="connsiteY1" fmla="*/ 0 h 1447799"/>
              <a:gd name="connsiteX2" fmla="*/ 1495425 w 1495425"/>
              <a:gd name="connsiteY2" fmla="*/ 1447799 h 1447799"/>
              <a:gd name="connsiteX3" fmla="*/ 0 w 1495425"/>
              <a:gd name="connsiteY3" fmla="*/ 1428749 h 1447799"/>
              <a:gd name="connsiteX0" fmla="*/ 0 w 1914525"/>
              <a:gd name="connsiteY0" fmla="*/ 1428749 h 1438274"/>
              <a:gd name="connsiteX1" fmla="*/ 709613 w 1914525"/>
              <a:gd name="connsiteY1" fmla="*/ 0 h 1438274"/>
              <a:gd name="connsiteX2" fmla="*/ 1914525 w 1914525"/>
              <a:gd name="connsiteY2" fmla="*/ 1438274 h 1438274"/>
              <a:gd name="connsiteX3" fmla="*/ 0 w 1914525"/>
              <a:gd name="connsiteY3" fmla="*/ 1428749 h 1438274"/>
            </a:gdLst>
            <a:ahLst/>
            <a:cxnLst>
              <a:cxn ang="0">
                <a:pos x="connsiteX0" y="connsiteY0"/>
              </a:cxn>
              <a:cxn ang="0">
                <a:pos x="connsiteX1" y="connsiteY1"/>
              </a:cxn>
              <a:cxn ang="0">
                <a:pos x="connsiteX2" y="connsiteY2"/>
              </a:cxn>
              <a:cxn ang="0">
                <a:pos x="connsiteX3" y="connsiteY3"/>
              </a:cxn>
            </a:cxnLst>
            <a:rect l="l" t="t" r="r" b="b"/>
            <a:pathLst>
              <a:path w="1914525" h="1438274">
                <a:moveTo>
                  <a:pt x="0" y="1428749"/>
                </a:moveTo>
                <a:lnTo>
                  <a:pt x="709613" y="0"/>
                </a:lnTo>
                <a:lnTo>
                  <a:pt x="1914525" y="1438274"/>
                </a:lnTo>
                <a:lnTo>
                  <a:pt x="0" y="1428749"/>
                </a:lnTo>
                <a:close/>
              </a:path>
            </a:pathLst>
          </a:custGeom>
          <a:noFill/>
          <a:ln w="28575">
            <a:solidFill>
              <a:schemeClr val="accent3">
                <a:lumMod val="75000"/>
              </a:schemeClr>
            </a:solidFill>
          </a:ln>
          <a:effectLst>
            <a:outerShdw blurRad="107950" dist="12700" dir="5400000" algn="ctr">
              <a:srgbClr val="000000"/>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8D66623-46B3-45D7-B06D-DD2680AFBD81}"/>
              </a:ext>
            </a:extLst>
          </p:cNvPr>
          <p:cNvPicPr>
            <a:picLocks noChangeAspect="1"/>
          </p:cNvPicPr>
          <p:nvPr/>
        </p:nvPicPr>
        <p:blipFill>
          <a:blip r:embed="rId4"/>
          <a:stretch>
            <a:fillRect/>
          </a:stretch>
        </p:blipFill>
        <p:spPr>
          <a:xfrm>
            <a:off x="6130445" y="1433444"/>
            <a:ext cx="4550974" cy="4746637"/>
          </a:xfrm>
          <a:prstGeom prst="rect">
            <a:avLst/>
          </a:prstGeom>
        </p:spPr>
      </p:pic>
      <p:sp>
        <p:nvSpPr>
          <p:cNvPr id="9" name="Isosceles Triangle 4">
            <a:extLst>
              <a:ext uri="{FF2B5EF4-FFF2-40B4-BE49-F238E27FC236}">
                <a16:creationId xmlns:a16="http://schemas.microsoft.com/office/drawing/2014/main" id="{30E2EDF3-C423-481E-850F-F79CC77EFC53}"/>
              </a:ext>
            </a:extLst>
          </p:cNvPr>
          <p:cNvSpPr/>
          <p:nvPr/>
        </p:nvSpPr>
        <p:spPr>
          <a:xfrm>
            <a:off x="7448669" y="3862885"/>
            <a:ext cx="1914525" cy="1438274"/>
          </a:xfrm>
          <a:custGeom>
            <a:avLst/>
            <a:gdLst>
              <a:gd name="connsiteX0" fmla="*/ 0 w 1571625"/>
              <a:gd name="connsiteY0" fmla="*/ 1447799 h 1447799"/>
              <a:gd name="connsiteX1" fmla="*/ 785813 w 1571625"/>
              <a:gd name="connsiteY1" fmla="*/ 0 h 1447799"/>
              <a:gd name="connsiteX2" fmla="*/ 1571625 w 1571625"/>
              <a:gd name="connsiteY2" fmla="*/ 1447799 h 1447799"/>
              <a:gd name="connsiteX3" fmla="*/ 0 w 1571625"/>
              <a:gd name="connsiteY3" fmla="*/ 1447799 h 1447799"/>
              <a:gd name="connsiteX0" fmla="*/ 0 w 1495425"/>
              <a:gd name="connsiteY0" fmla="*/ 1428749 h 1447799"/>
              <a:gd name="connsiteX1" fmla="*/ 709613 w 1495425"/>
              <a:gd name="connsiteY1" fmla="*/ 0 h 1447799"/>
              <a:gd name="connsiteX2" fmla="*/ 1495425 w 1495425"/>
              <a:gd name="connsiteY2" fmla="*/ 1447799 h 1447799"/>
              <a:gd name="connsiteX3" fmla="*/ 0 w 1495425"/>
              <a:gd name="connsiteY3" fmla="*/ 1428749 h 1447799"/>
              <a:gd name="connsiteX0" fmla="*/ 0 w 1914525"/>
              <a:gd name="connsiteY0" fmla="*/ 1428749 h 1438274"/>
              <a:gd name="connsiteX1" fmla="*/ 709613 w 1914525"/>
              <a:gd name="connsiteY1" fmla="*/ 0 h 1438274"/>
              <a:gd name="connsiteX2" fmla="*/ 1914525 w 1914525"/>
              <a:gd name="connsiteY2" fmla="*/ 1438274 h 1438274"/>
              <a:gd name="connsiteX3" fmla="*/ 0 w 1914525"/>
              <a:gd name="connsiteY3" fmla="*/ 1428749 h 1438274"/>
            </a:gdLst>
            <a:ahLst/>
            <a:cxnLst>
              <a:cxn ang="0">
                <a:pos x="connsiteX0" y="connsiteY0"/>
              </a:cxn>
              <a:cxn ang="0">
                <a:pos x="connsiteX1" y="connsiteY1"/>
              </a:cxn>
              <a:cxn ang="0">
                <a:pos x="connsiteX2" y="connsiteY2"/>
              </a:cxn>
              <a:cxn ang="0">
                <a:pos x="connsiteX3" y="connsiteY3"/>
              </a:cxn>
            </a:cxnLst>
            <a:rect l="l" t="t" r="r" b="b"/>
            <a:pathLst>
              <a:path w="1914525" h="1438274">
                <a:moveTo>
                  <a:pt x="0" y="1428749"/>
                </a:moveTo>
                <a:lnTo>
                  <a:pt x="709613" y="0"/>
                </a:lnTo>
                <a:lnTo>
                  <a:pt x="1914525" y="1438274"/>
                </a:lnTo>
                <a:lnTo>
                  <a:pt x="0" y="1428749"/>
                </a:lnTo>
                <a:close/>
              </a:path>
            </a:pathLst>
          </a:custGeom>
          <a:noFill/>
          <a:ln w="28575">
            <a:solidFill>
              <a:schemeClr val="accent3">
                <a:lumMod val="75000"/>
              </a:schemeClr>
            </a:solidFill>
          </a:ln>
          <a:effectLst>
            <a:outerShdw blurRad="107950" dist="12700" dir="5400000" algn="ctr">
              <a:srgbClr val="000000"/>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7C2461F-D5A0-4379-8407-B7D4D61C0342}"/>
              </a:ext>
            </a:extLst>
          </p:cNvPr>
          <p:cNvSpPr txBox="1"/>
          <p:nvPr/>
        </p:nvSpPr>
        <p:spPr>
          <a:xfrm>
            <a:off x="7633547" y="4950853"/>
            <a:ext cx="1809750" cy="307777"/>
          </a:xfrm>
          <a:prstGeom prst="rect">
            <a:avLst/>
          </a:prstGeom>
          <a:noFill/>
        </p:spPr>
        <p:txBody>
          <a:bodyPr wrap="square" rtlCol="0">
            <a:spAutoFit/>
          </a:bodyPr>
          <a:lstStyle/>
          <a:p>
            <a:r>
              <a:rPr lang="en-US" sz="1400" b="1" dirty="0">
                <a:solidFill>
                  <a:schemeClr val="bg1"/>
                </a:solidFill>
              </a:rPr>
              <a:t>Zero shootings!</a:t>
            </a:r>
          </a:p>
        </p:txBody>
      </p:sp>
      <p:sp>
        <p:nvSpPr>
          <p:cNvPr id="12" name="TextBox 11">
            <a:extLst>
              <a:ext uri="{FF2B5EF4-FFF2-40B4-BE49-F238E27FC236}">
                <a16:creationId xmlns:a16="http://schemas.microsoft.com/office/drawing/2014/main" id="{ED56A31C-C993-4453-8274-F60E492F8049}"/>
              </a:ext>
            </a:extLst>
          </p:cNvPr>
          <p:cNvSpPr txBox="1"/>
          <p:nvPr/>
        </p:nvSpPr>
        <p:spPr>
          <a:xfrm>
            <a:off x="2483593" y="5448790"/>
            <a:ext cx="1809750" cy="307777"/>
          </a:xfrm>
          <a:prstGeom prst="rect">
            <a:avLst/>
          </a:prstGeom>
          <a:noFill/>
        </p:spPr>
        <p:txBody>
          <a:bodyPr wrap="square" rtlCol="0">
            <a:spAutoFit/>
          </a:bodyPr>
          <a:lstStyle/>
          <a:p>
            <a:r>
              <a:rPr lang="en-US" sz="1400" b="1" dirty="0">
                <a:solidFill>
                  <a:schemeClr val="bg1"/>
                </a:solidFill>
              </a:rPr>
              <a:t>“The Wedge”</a:t>
            </a:r>
          </a:p>
        </p:txBody>
      </p:sp>
    </p:spTree>
    <p:extLst>
      <p:ext uri="{BB962C8B-B14F-4D97-AF65-F5344CB8AC3E}">
        <p14:creationId xmlns:p14="http://schemas.microsoft.com/office/powerpoint/2010/main" val="24697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1"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6" presetClass="emph" presetSubtype="0" fill="hold" grpId="0" nodeType="clickEffect">
                                  <p:stCondLst>
                                    <p:cond delay="0"/>
                                  </p:stCondLst>
                                  <p:childTnLst>
                                    <p:animScale>
                                      <p:cBhvr>
                                        <p:cTn id="46"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6" grpId="0"/>
      <p:bldP spid="6" grpId="1"/>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2469</TotalTime>
  <Words>1212</Words>
  <Application>Microsoft Office PowerPoint</Application>
  <PresentationFormat>Widescreen</PresentationFormat>
  <Paragraphs>125</Paragraphs>
  <Slides>14</Slides>
  <Notes>12</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Wingdings 3</vt:lpstr>
      <vt:lpstr>Ion</vt:lpstr>
      <vt:lpstr>Presentation Format</vt:lpstr>
      <vt:lpstr>Why did people protest in Charlotte in the fall of 2016? </vt:lpstr>
      <vt:lpstr>Four key questions</vt:lpstr>
      <vt:lpstr>Police Shooting Demographics vs. Police Outreach </vt:lpstr>
      <vt:lpstr>PowerPoint Presentation</vt:lpstr>
      <vt:lpstr>U.S. Shootings Statistics</vt:lpstr>
      <vt:lpstr>Charlotte shootings v. Demographics</vt:lpstr>
      <vt:lpstr>National v. Charlotte Police shootings</vt:lpstr>
      <vt:lpstr>Are wealthy neighborhoods safer?</vt:lpstr>
      <vt:lpstr>Community Police interaction v. Shootings</vt:lpstr>
      <vt:lpstr>Conclusion</vt:lpstr>
      <vt:lpstr>Shootings near you!</vt:lpstr>
      <vt:lpstr>Shootings over time…</vt:lpstr>
      <vt:lpstr>Charlotte Statistics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did people protest in Charlotte in the fall of 2016? </dc:title>
  <dc:creator>Corey Plott</dc:creator>
  <cp:lastModifiedBy>Corey Plott</cp:lastModifiedBy>
  <cp:revision>50</cp:revision>
  <dcterms:created xsi:type="dcterms:W3CDTF">2018-04-05T23:41:18Z</dcterms:created>
  <dcterms:modified xsi:type="dcterms:W3CDTF">2018-04-07T16:52:01Z</dcterms:modified>
</cp:coreProperties>
</file>